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82" r:id="rId4"/>
    <p:sldId id="257" r:id="rId5"/>
    <p:sldId id="318" r:id="rId6"/>
    <p:sldId id="283" r:id="rId7"/>
    <p:sldId id="303" r:id="rId8"/>
    <p:sldId id="270" r:id="rId9"/>
    <p:sldId id="272" r:id="rId10"/>
    <p:sldId id="273" r:id="rId11"/>
    <p:sldId id="274" r:id="rId12"/>
    <p:sldId id="301" r:id="rId13"/>
    <p:sldId id="275" r:id="rId14"/>
    <p:sldId id="302" r:id="rId15"/>
    <p:sldId id="276" r:id="rId16"/>
    <p:sldId id="277" r:id="rId17"/>
    <p:sldId id="278" r:id="rId18"/>
    <p:sldId id="304" r:id="rId19"/>
    <p:sldId id="305" r:id="rId20"/>
    <p:sldId id="306" r:id="rId21"/>
    <p:sldId id="308" r:id="rId22"/>
    <p:sldId id="307" r:id="rId23"/>
    <p:sldId id="309" r:id="rId24"/>
    <p:sldId id="317" r:id="rId25"/>
    <p:sldId id="311" r:id="rId26"/>
    <p:sldId id="315" r:id="rId27"/>
    <p:sldId id="312" r:id="rId28"/>
    <p:sldId id="313" r:id="rId29"/>
    <p:sldId id="314" r:id="rId30"/>
    <p:sldId id="316" r:id="rId31"/>
    <p:sldId id="266" r:id="rId32"/>
    <p:sldId id="269"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94660"/>
  </p:normalViewPr>
  <p:slideViewPr>
    <p:cSldViewPr snapToGrid="0">
      <p:cViewPr varScale="1">
        <p:scale>
          <a:sx n="78" d="100"/>
          <a:sy n="78" d="100"/>
        </p:scale>
        <p:origin x="92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Text Placeholder 2"/>
          <p:cNvSpPr>
            <a:spLocks noGrp="1"/>
          </p:cNvSpPr>
          <p:nvPr>
            <p:ph type="body"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2A54C80-263E-416B-A8E0-580EDEADCBDC}"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4.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3495" y="1974850"/>
            <a:ext cx="8554085" cy="1103630"/>
          </a:xfrm>
        </p:spPr>
        <p:txBody>
          <a:bodyPr/>
          <a:lstStyle/>
          <a:p>
            <a:r>
              <a:rPr lang="en-IN" sz="2800" b="1" dirty="0">
                <a:solidFill>
                  <a:schemeClr val="tx1"/>
                </a:solidFill>
                <a:latin typeface="Times New Roman" panose="02020603050405020304" pitchFamily="18" charset="0"/>
                <a:cs typeface="Times New Roman" panose="02020603050405020304" pitchFamily="18" charset="0"/>
              </a:rPr>
              <a:t>A Machine Learning Based Approach For CO2 Emission Rating Of Vechicles Using Data Science</a:t>
            </a:r>
            <a:endParaRPr lang="en-IN" sz="2800" b="1" dirty="0">
              <a:solidFill>
                <a:schemeClr val="tx1"/>
              </a:solidFill>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383265" y="3944489"/>
            <a:ext cx="9599721" cy="2557145"/>
          </a:xfrm>
        </p:spPr>
        <p:txBody>
          <a:bodyPr numCol="1">
            <a:normAutofit fontScale="92500" lnSpcReduction="10000"/>
          </a:bodyPr>
          <a:lstStyle/>
          <a:p>
            <a:pPr algn="just"/>
            <a:r>
              <a:rPr lang="en-US" sz="2400" dirty="0">
                <a:solidFill>
                  <a:schemeClr val="tx1"/>
                </a:solidFill>
                <a:latin typeface="Times New Roman" panose="02020603050405020304" pitchFamily="18" charset="0"/>
                <a:cs typeface="Times New Roman" panose="02020603050405020304" pitchFamily="18" charset="0"/>
              </a:rPr>
              <a:t>Under the guidance of:                                                       Presented By:</a:t>
            </a:r>
            <a:endParaRPr lang="en-US" sz="2400" dirty="0">
              <a:solidFill>
                <a:schemeClr val="tx1"/>
              </a:solidFill>
              <a:latin typeface="Times New Roman" panose="02020603050405020304" pitchFamily="18" charset="0"/>
              <a:cs typeface="Times New Roman" panose="02020603050405020304" pitchFamily="18" charset="0"/>
            </a:endParaRPr>
          </a:p>
          <a:p>
            <a:pPr algn="just"/>
            <a:r>
              <a:rPr lang="en-US" sz="2400" dirty="0">
                <a:solidFill>
                  <a:schemeClr val="tx1"/>
                </a:solidFill>
                <a:latin typeface="Times New Roman" panose="02020603050405020304" pitchFamily="18" charset="0"/>
                <a:cs typeface="Times New Roman" panose="02020603050405020304" pitchFamily="18" charset="0"/>
              </a:rPr>
              <a:t>G. Srikanth                                                                           </a:t>
            </a:r>
            <a:r>
              <a:rPr lang="en-IN" altLang="en-US" sz="2400" dirty="0">
                <a:solidFill>
                  <a:schemeClr val="tx1"/>
                </a:solidFill>
                <a:latin typeface="Times New Roman" panose="02020603050405020304" pitchFamily="18" charset="0"/>
                <a:cs typeface="Times New Roman" panose="02020603050405020304" pitchFamily="18" charset="0"/>
              </a:rPr>
              <a:t>   </a:t>
            </a:r>
            <a:r>
              <a:rPr lang="en-US" sz="2400" dirty="0">
                <a:solidFill>
                  <a:schemeClr val="tx1"/>
                </a:solidFill>
                <a:latin typeface="Times New Roman" panose="02020603050405020304" pitchFamily="18" charset="0"/>
                <a:cs typeface="Times New Roman" panose="02020603050405020304" pitchFamily="18" charset="0"/>
              </a:rPr>
              <a:t>Batch </a:t>
            </a:r>
            <a:r>
              <a:rPr lang="en-IN" altLang="en-US" sz="2400" dirty="0">
                <a:solidFill>
                  <a:schemeClr val="tx1"/>
                </a:solidFill>
                <a:latin typeface="Times New Roman" panose="02020603050405020304" pitchFamily="18" charset="0"/>
                <a:cs typeface="Times New Roman" panose="02020603050405020304" pitchFamily="18" charset="0"/>
              </a:rPr>
              <a:t>A</a:t>
            </a:r>
            <a:r>
              <a:rPr lang="en-US" sz="2400" dirty="0">
                <a:solidFill>
                  <a:schemeClr val="tx1"/>
                </a:solidFill>
                <a:latin typeface="Times New Roman" panose="02020603050405020304" pitchFamily="18" charset="0"/>
                <a:cs typeface="Times New Roman" panose="02020603050405020304" pitchFamily="18" charset="0"/>
              </a:rPr>
              <a:t>8</a:t>
            </a:r>
            <a:endParaRPr lang="en-US" sz="2400" dirty="0">
              <a:solidFill>
                <a:schemeClr val="tx1"/>
              </a:solidFill>
              <a:latin typeface="Times New Roman" panose="02020603050405020304" pitchFamily="18" charset="0"/>
              <a:cs typeface="Times New Roman" panose="02020603050405020304" pitchFamily="18" charset="0"/>
            </a:endParaRPr>
          </a:p>
          <a:p>
            <a:pPr algn="just"/>
            <a:r>
              <a:rPr lang="en-US" sz="2400" dirty="0">
                <a:solidFill>
                  <a:schemeClr val="tx1"/>
                </a:solidFill>
                <a:latin typeface="Times New Roman" panose="02020603050405020304" pitchFamily="18" charset="0"/>
                <a:cs typeface="Times New Roman" panose="02020603050405020304" pitchFamily="18" charset="0"/>
              </a:rPr>
              <a:t>Assistant Professor                                                      K. Ramya        21271A0533</a:t>
            </a:r>
            <a:endParaRPr lang="en-US" sz="2400" dirty="0">
              <a:solidFill>
                <a:schemeClr val="tx1"/>
              </a:solidFill>
              <a:latin typeface="Times New Roman" panose="02020603050405020304" pitchFamily="18" charset="0"/>
              <a:cs typeface="Times New Roman" panose="02020603050405020304" pitchFamily="18" charset="0"/>
            </a:endParaRPr>
          </a:p>
          <a:p>
            <a:pPr algn="just"/>
            <a:r>
              <a:rPr lang="en-US" sz="2400" dirty="0">
                <a:solidFill>
                  <a:schemeClr val="tx1"/>
                </a:solidFill>
                <a:latin typeface="Times New Roman" panose="02020603050405020304" pitchFamily="18" charset="0"/>
                <a:cs typeface="Times New Roman" panose="02020603050405020304" pitchFamily="18" charset="0"/>
              </a:rPr>
              <a:t>CSE Department                                                          K. Roshini      21271A0536</a:t>
            </a:r>
            <a:endParaRPr lang="en-US" sz="2400" dirty="0">
              <a:solidFill>
                <a:schemeClr val="tx1"/>
              </a:solidFill>
              <a:latin typeface="Times New Roman" panose="02020603050405020304" pitchFamily="18" charset="0"/>
              <a:cs typeface="Times New Roman" panose="02020603050405020304" pitchFamily="18" charset="0"/>
            </a:endParaRPr>
          </a:p>
          <a:p>
            <a:pPr algn="just"/>
            <a:r>
              <a:rPr lang="en-US" sz="2400" dirty="0">
                <a:solidFill>
                  <a:schemeClr val="tx1"/>
                </a:solidFill>
                <a:latin typeface="Times New Roman" panose="02020603050405020304" pitchFamily="18" charset="0"/>
                <a:cs typeface="Times New Roman" panose="02020603050405020304" pitchFamily="18" charset="0"/>
              </a:rPr>
              <a:t>                                                                                     P. Sai vinod     21271A0544</a:t>
            </a:r>
            <a:endParaRPr lang="en-US" sz="2400" dirty="0">
              <a:solidFill>
                <a:schemeClr val="tx1"/>
              </a:solidFill>
              <a:latin typeface="Times New Roman" panose="02020603050405020304" pitchFamily="18" charset="0"/>
              <a:cs typeface="Times New Roman" panose="02020603050405020304" pitchFamily="18" charset="0"/>
            </a:endParaRPr>
          </a:p>
          <a:p>
            <a:pPr algn="just"/>
            <a:r>
              <a:rPr lang="en-US" sz="2400" dirty="0">
                <a:solidFill>
                  <a:schemeClr val="tx1"/>
                </a:solidFill>
                <a:latin typeface="Times New Roman" panose="02020603050405020304" pitchFamily="18" charset="0"/>
                <a:cs typeface="Times New Roman" panose="02020603050405020304" pitchFamily="18" charset="0"/>
              </a:rPr>
              <a:t>                                                                                     K. Sai Rahul   21271A0539</a:t>
            </a:r>
            <a:endParaRPr lang="en-US" sz="2400" dirty="0">
              <a:solidFill>
                <a:schemeClr val="tx1"/>
              </a:solidFill>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1"/>
          <a:stretch>
            <a:fillRect/>
          </a:stretch>
        </p:blipFill>
        <p:spPr>
          <a:xfrm>
            <a:off x="913420" y="109729"/>
            <a:ext cx="8239724" cy="186537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4195" y="795655"/>
            <a:ext cx="8596630" cy="625475"/>
          </a:xfrm>
        </p:spPr>
        <p:txBody>
          <a:bodyPr>
            <a:scene3d>
              <a:camera prst="orthographicFront"/>
              <a:lightRig rig="threePt" dir="t"/>
            </a:scene3d>
          </a:bodyPr>
          <a:lstStyle/>
          <a:p>
            <a:r>
              <a:rPr 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EXISTING SYSTEM</a:t>
            </a:r>
            <a:r>
              <a:rPr lang="en-IN" alt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endParaRPr lang="en-IN" alt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4" name="Rectangle 1"/>
          <p:cNvSpPr>
            <a:spLocks noGrp="1" noChangeArrowheads="1"/>
          </p:cNvSpPr>
          <p:nvPr>
            <p:ph idx="1"/>
          </p:nvPr>
        </p:nvSpPr>
        <p:spPr bwMode="auto">
          <a:xfrm>
            <a:off x="-91440" y="1973580"/>
            <a:ext cx="9893300" cy="32118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noAutofit/>
          </a:bodyPr>
          <a:lstStyle/>
          <a:p>
            <a:pPr marL="0" indent="0" defTabSz="914400" eaLnBrk="0" fontAlgn="base" hangingPunct="0">
              <a:spcBef>
                <a:spcPct val="0"/>
              </a:spcBef>
              <a:spcAft>
                <a:spcPct val="0"/>
              </a:spcAft>
              <a:buClrTx/>
              <a:buSzTx/>
              <a:buFont typeface="Wingdings" panose="05000000000000000000" pitchFamily="2" charset="2"/>
              <a:buNone/>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Text Box 2"/>
          <p:cNvSpPr txBox="1"/>
          <p:nvPr/>
        </p:nvSpPr>
        <p:spPr>
          <a:xfrm>
            <a:off x="353695" y="1601470"/>
            <a:ext cx="8790305" cy="4441825"/>
          </a:xfrm>
          <a:prstGeom prst="rect">
            <a:avLst/>
          </a:prstGeom>
          <a:noFill/>
        </p:spPr>
        <p:txBody>
          <a:bodyPr wrap="square" rtlCol="0" anchor="t">
            <a:noAutofit/>
          </a:bodyPr>
          <a:lstStyle/>
          <a:p>
            <a:pPr marL="342900" indent="-342900" algn="just">
              <a:lnSpc>
                <a:spcPct val="100000"/>
              </a:lnSpc>
              <a:buFont typeface="Wingdings" panose="05000000000000000000" charset="0"/>
              <a:buChar char="v"/>
            </a:pPr>
            <a:r>
              <a:rPr lang="en-US" altLang="en-US" sz="2000">
                <a:latin typeface="Times New Roman" panose="02020603050405020304" pitchFamily="18" charset="0"/>
                <a:cs typeface="Times New Roman" panose="02020603050405020304" pitchFamily="18" charset="0"/>
              </a:rPr>
              <a:t>The project used a Decision Tree Classifier to assess and rate CO2 emissions of light-duty vehicles sold in Canada in 2022.</a:t>
            </a: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r>
              <a:rPr lang="en-US" altLang="en-US" sz="2000">
                <a:latin typeface="Times New Roman" panose="02020603050405020304" pitchFamily="18" charset="0"/>
                <a:cs typeface="Times New Roman" panose="02020603050405020304" pitchFamily="18" charset="0"/>
              </a:rPr>
              <a:t>The Decision Tree algorithm was chosen for its simplicity and interpretability, making it easy to understand.</a:t>
            </a: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r>
              <a:rPr lang="en-US" altLang="en-US" sz="2000">
                <a:latin typeface="Times New Roman" panose="02020603050405020304" pitchFamily="18" charset="0"/>
                <a:cs typeface="Times New Roman" panose="02020603050405020304" pitchFamily="18" charset="0"/>
              </a:rPr>
              <a:t>The model categorized vehicles based on their CO2 emissions, providing an environmental impact rating.</a:t>
            </a: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r>
              <a:rPr lang="en-US" altLang="en-US" sz="2000">
                <a:latin typeface="Times New Roman" panose="02020603050405020304" pitchFamily="18" charset="0"/>
                <a:cs typeface="Times New Roman" panose="02020603050405020304" pitchFamily="18" charset="0"/>
              </a:rPr>
              <a:t>The Decision Tree split the data into branches based on these features, using a series of rules to predict each vehicle’s CO2 rating.</a:t>
            </a: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r>
              <a:rPr lang="en-US" altLang="en-US" sz="2000">
                <a:latin typeface="Times New Roman" panose="02020603050405020304" pitchFamily="18" charset="0"/>
                <a:cs typeface="Times New Roman" panose="02020603050405020304" pitchFamily="18" charset="0"/>
              </a:rPr>
              <a:t>They may struggle to capture complex patterns in the data, limiting predictive performance.</a:t>
            </a: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r>
              <a:rPr lang="en-US" altLang="en-US" sz="2000">
                <a:latin typeface="Times New Roman" panose="02020603050405020304" pitchFamily="18" charset="0"/>
                <a:cs typeface="Times New Roman" panose="02020603050405020304" pitchFamily="18" charset="0"/>
              </a:rPr>
              <a:t>The model can be unstable, as small changes in data might lead to very different decision trees.</a:t>
            </a: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altLang="en-US" sz="2000">
              <a:latin typeface="Times New Roman" panose="02020603050405020304" pitchFamily="18" charset="0"/>
              <a:cs typeface="Times New Roman" panose="02020603050405020304" pitchFamily="18" charset="0"/>
            </a:endParaRPr>
          </a:p>
          <a:p>
            <a:pPr marL="342900" indent="-342900" algn="just">
              <a:lnSpc>
                <a:spcPct val="100000"/>
              </a:lnSpc>
              <a:buFont typeface="Wingdings" panose="05000000000000000000" charset="0"/>
              <a:buChar char="v"/>
            </a:pPr>
            <a:endParaRPr lang="en-US"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1071880"/>
            <a:ext cx="8596630" cy="858520"/>
          </a:xfrm>
        </p:spPr>
        <p:txBody>
          <a:bodyPr/>
          <a:lstStyle/>
          <a:p>
            <a:r>
              <a:rPr lang="en-IN" altLang="en-US" sz="2800" b="1">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Disadvantages of Existing System</a:t>
            </a:r>
            <a:endParaRPr lang="en-IN" altLang="en-US" sz="2800" b="1">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545" y="1929765"/>
            <a:ext cx="8596630" cy="3432175"/>
          </a:xfrm>
        </p:spPr>
        <p:txBody>
          <a:bodyPr/>
          <a:lstStyle/>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Overfitting.</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Lack of Robustness.</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Limited Handling of continous variables.</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Difficulty in representing complex relationship.</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No_out_of_the _Box handling of missing data.</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Limited support for regression.</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Not ideal for imbalanced data.</a:t>
            </a:r>
            <a:endParaRPr lang="en-IN" altLang="en-US"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scene3d>
          </a:bodyPr>
          <a:lstStyle/>
          <a:p>
            <a:r>
              <a:rPr lang="en-US"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PROPOSED SYSTEM</a:t>
            </a:r>
            <a:r>
              <a:rPr lang="en-IN" altLang="en-US"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 </a:t>
            </a:r>
            <a:endParaRPr lang="en-IN" altLang="en-US"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545" y="1426845"/>
            <a:ext cx="8596630" cy="4377055"/>
          </a:xfrm>
        </p:spPr>
        <p:txBody>
          <a:bodyPr>
            <a:noAutofit/>
          </a:bodyPr>
          <a:lstStyle/>
          <a:p>
            <a:pPr algn="just"/>
            <a:r>
              <a:rPr lang="en-US" altLang="en-US" sz="2000" dirty="0">
                <a:latin typeface="Times New Roman" panose="02020603050405020304" pitchFamily="18" charset="0"/>
                <a:cs typeface="Times New Roman" panose="02020603050405020304" pitchFamily="18" charset="0"/>
              </a:rPr>
              <a:t>The proposed system for "</a:t>
            </a:r>
            <a:r>
              <a:rPr lang="en-IN" altLang="en-US" sz="2000" dirty="0">
                <a:latin typeface="Times New Roman" panose="02020603050405020304" pitchFamily="18" charset="0"/>
                <a:cs typeface="Times New Roman" panose="02020603050405020304" pitchFamily="18" charset="0"/>
              </a:rPr>
              <a:t>A Machine Learning Based Approach For </a:t>
            </a:r>
            <a:r>
              <a:rPr lang="en-US" altLang="en-US" sz="2000" dirty="0">
                <a:latin typeface="Times New Roman" panose="02020603050405020304" pitchFamily="18" charset="0"/>
                <a:cs typeface="Times New Roman" panose="02020603050405020304" pitchFamily="18" charset="0"/>
              </a:rPr>
              <a:t>CO2 Emission Rating by Vehicles Using Data Science" seeks to enhance the existing framework by incorporating advanced data science techniques and algorithms to address some of the limitations observed in the previous system.  </a:t>
            </a:r>
            <a:endParaRPr lang="en-US" altLang="en-US" sz="2000" dirty="0">
              <a:latin typeface="Times New Roman" panose="02020603050405020304" pitchFamily="18" charset="0"/>
              <a:cs typeface="Times New Roman" panose="02020603050405020304" pitchFamily="18" charset="0"/>
            </a:endParaRPr>
          </a:p>
          <a:p>
            <a:pPr algn="just"/>
            <a:r>
              <a:rPr lang="en-IN" altLang="en-US" sz="2000" dirty="0">
                <a:latin typeface="Times New Roman" panose="02020603050405020304" pitchFamily="18" charset="0"/>
                <a:cs typeface="Times New Roman" panose="02020603050405020304" pitchFamily="18" charset="0"/>
              </a:rPr>
              <a:t>T</a:t>
            </a:r>
            <a:r>
              <a:rPr lang="en-US" altLang="en-US" sz="2000" dirty="0">
                <a:latin typeface="Times New Roman" panose="02020603050405020304" pitchFamily="18" charset="0"/>
                <a:cs typeface="Times New Roman" panose="02020603050405020304" pitchFamily="18" charset="0"/>
              </a:rPr>
              <a:t>he proposed system introduces several improvements to provide more accurate and robust CO2 emissions ratings for vehicles.</a:t>
            </a:r>
            <a:endParaRPr lang="en-US" altLang="en-US" sz="2000" dirty="0">
              <a:latin typeface="Times New Roman" panose="02020603050405020304" pitchFamily="18" charset="0"/>
              <a:cs typeface="Times New Roman" panose="02020603050405020304" pitchFamily="18" charset="0"/>
            </a:endParaRPr>
          </a:p>
          <a:p>
            <a:pPr algn="just"/>
            <a:r>
              <a:rPr lang="en-US" altLang="en-US" sz="2000" dirty="0">
                <a:latin typeface="Times New Roman" panose="02020603050405020304" pitchFamily="18" charset="0"/>
                <a:cs typeface="Times New Roman" panose="02020603050405020304" pitchFamily="18" charset="0"/>
              </a:rPr>
              <a:t>In the proposed system, an ensemble learning approach is adopted, utilizing the Random Forest Classifier. This ensemble method combines multiple Decision Trees to reduce overfitting and enhance the overall predictive performance. </a:t>
            </a:r>
            <a:endParaRPr lang="en-US" altLang="en-US" sz="2000" dirty="0">
              <a:latin typeface="Times New Roman" panose="02020603050405020304" pitchFamily="18" charset="0"/>
              <a:cs typeface="Times New Roman" panose="02020603050405020304" pitchFamily="18" charset="0"/>
            </a:endParaRPr>
          </a:p>
          <a:p>
            <a:pPr algn="just"/>
            <a:r>
              <a:rPr lang="en-US" altLang="en-US" sz="2000" dirty="0">
                <a:latin typeface="Times New Roman" panose="02020603050405020304" pitchFamily="18" charset="0"/>
                <a:cs typeface="Times New Roman" panose="02020603050405020304" pitchFamily="18" charset="0"/>
              </a:rPr>
              <a:t>To address the issue of missing data, the proposed system implements robust strategies for data imputation. By handling missing values effectively, the system aims to minimize the impact of incomplete information on the CO2 emissions ratings.</a:t>
            </a:r>
            <a:endParaRPr lang="en-US" altLang="en-US" sz="2000" dirty="0">
              <a:latin typeface="Times New Roman" panose="02020603050405020304" pitchFamily="18" charset="0"/>
              <a:cs typeface="Times New Roman" panose="02020603050405020304" pitchFamily="18" charset="0"/>
            </a:endParaRPr>
          </a:p>
          <a:p>
            <a:pPr marL="0" indent="0" algn="just">
              <a:buNone/>
            </a:pPr>
            <a:endParaRPr lang="en-US"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938530"/>
            <a:ext cx="8596630" cy="744855"/>
          </a:xfrm>
        </p:spPr>
        <p:txBody>
          <a:bodyPr/>
          <a:lstStyle/>
          <a:p>
            <a:r>
              <a:rPr lang="en-IN" altLang="en-US"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Advantages of Proposed System</a:t>
            </a:r>
            <a:endParaRPr lang="en-IN" altLang="en-US"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545" y="1683385"/>
            <a:ext cx="8596630" cy="4358005"/>
          </a:xfrm>
        </p:spPr>
        <p:txBody>
          <a:bodyPr/>
          <a:lstStyle/>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Improved  Accuracy.</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Robustness to Noise.</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Enhanched Generalization.</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Reduced Sensitivity to data variation.</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Transparency.</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Continuous monitoring and updates.</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q"/>
            </a:pPr>
            <a:r>
              <a:rPr lang="en-IN" altLang="en-US" sz="2000">
                <a:latin typeface="Times New Roman" panose="02020603050405020304" pitchFamily="18" charset="0"/>
                <a:cs typeface="Times New Roman" panose="02020603050405020304" pitchFamily="18" charset="0"/>
              </a:rPr>
              <a:t>Reduced Bias.</a:t>
            </a:r>
            <a:endParaRPr lang="en-IN" altLang="en-US"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SYSTEM REQUIREMENTS</a:t>
            </a:r>
            <a:endParaRPr lang="en-US"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012825" y="1757680"/>
            <a:ext cx="8596630" cy="4363085"/>
          </a:xfrm>
        </p:spPr>
        <p:txBody>
          <a:bodyPr>
            <a:normAutofit/>
          </a:bodyPr>
          <a:lstStyle/>
          <a:p>
            <a:pPr marL="0" indent="0">
              <a:buNone/>
            </a:pPr>
            <a:r>
              <a:rPr lang="en-US" sz="2800" u="sng"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HARDWARE</a:t>
            </a:r>
            <a:r>
              <a:rPr lang="en-IN" altLang="en-US" sz="2800" u="sng"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 </a:t>
            </a:r>
            <a:r>
              <a:rPr lang="en-US" sz="2800" u="sng"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 REQUIREMENTS</a:t>
            </a:r>
            <a:r>
              <a:rPr lang="en-IN" altLang="en-US" sz="2800" u="sng"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 :</a:t>
            </a:r>
            <a:endParaRPr lang="en-IN" altLang="en-US" sz="2800" u="sng"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endParaRPr>
          </a:p>
          <a:p>
            <a:pPr marL="0" indent="0">
              <a:buNone/>
            </a:pPr>
            <a:endParaRPr lang="en-IN" altLang="en-US" sz="2800" u="sng"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dirty="0">
                <a:solidFill>
                  <a:schemeClr val="tx1"/>
                </a:solidFill>
                <a:effectLst/>
                <a:latin typeface="Times New Roman" panose="02020603050405020304" pitchFamily="18" charset="0"/>
                <a:cs typeface="Times New Roman" panose="02020603050405020304" pitchFamily="18" charset="0"/>
              </a:rPr>
              <a:t>System                 :        intel i5 or higher.</a:t>
            </a:r>
            <a:endParaRPr lang="en-IN" altLang="en-US" sz="2000" dirty="0">
              <a:solidFill>
                <a:schemeClr val="tx1"/>
              </a:solidFill>
              <a:effectLst/>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dirty="0">
                <a:solidFill>
                  <a:schemeClr val="tx1"/>
                </a:solidFill>
                <a:effectLst/>
                <a:latin typeface="Times New Roman" panose="02020603050405020304" pitchFamily="18" charset="0"/>
                <a:cs typeface="Times New Roman" panose="02020603050405020304" pitchFamily="18" charset="0"/>
              </a:rPr>
              <a:t>RAM                    :        Minimum 8 GB.</a:t>
            </a:r>
            <a:endParaRPr lang="en-IN" altLang="en-US" sz="2000" dirty="0">
              <a:solidFill>
                <a:schemeClr val="tx1"/>
              </a:solidFill>
              <a:effectLst/>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dirty="0">
                <a:solidFill>
                  <a:schemeClr val="tx1"/>
                </a:solidFill>
                <a:effectLst/>
                <a:latin typeface="Times New Roman" panose="02020603050405020304" pitchFamily="18" charset="0"/>
                <a:cs typeface="Times New Roman" panose="02020603050405020304" pitchFamily="18" charset="0"/>
              </a:rPr>
              <a:t>Storage                 :        </a:t>
            </a:r>
            <a:r>
              <a:rPr lang="en-US" altLang="en-US" sz="2000" dirty="0">
                <a:solidFill>
                  <a:schemeClr val="tx1"/>
                </a:solidFill>
                <a:effectLst/>
                <a:latin typeface="Times New Roman" panose="02020603050405020304" pitchFamily="18" charset="0"/>
                <a:cs typeface="Times New Roman" panose="02020603050405020304" pitchFamily="18" charset="0"/>
              </a:rPr>
              <a:t>SSD with at least 256GB </a:t>
            </a:r>
            <a:endParaRPr lang="en-US" altLang="en-US" sz="2000" dirty="0">
              <a:solidFill>
                <a:schemeClr val="tx1"/>
              </a:solidFill>
              <a:effectLst/>
              <a:latin typeface="Times New Roman" panose="02020603050405020304" pitchFamily="18" charset="0"/>
              <a:cs typeface="Times New Roman" panose="02020603050405020304" pitchFamily="18" charset="0"/>
            </a:endParaRPr>
          </a:p>
          <a:p>
            <a:pPr marL="0" indent="0">
              <a:buFont typeface="Wingdings" panose="05000000000000000000" charset="0"/>
              <a:buNone/>
            </a:pPr>
            <a:r>
              <a:rPr lang="en-IN" altLang="en-US" sz="2000" dirty="0">
                <a:solidFill>
                  <a:schemeClr val="tx1"/>
                </a:solidFill>
                <a:effectLst/>
                <a:latin typeface="Times New Roman" panose="02020603050405020304" pitchFamily="18" charset="0"/>
                <a:cs typeface="Times New Roman" panose="02020603050405020304" pitchFamily="18" charset="0"/>
              </a:rPr>
              <a:t>                                              </a:t>
            </a:r>
            <a:r>
              <a:rPr lang="en-US" altLang="en-US" sz="2000" dirty="0">
                <a:solidFill>
                  <a:schemeClr val="tx1"/>
                </a:solidFill>
                <a:effectLst/>
                <a:latin typeface="Times New Roman" panose="02020603050405020304" pitchFamily="18" charset="0"/>
                <a:cs typeface="Times New Roman" panose="02020603050405020304" pitchFamily="18" charset="0"/>
              </a:rPr>
              <a:t>(preferably 500GB or more)</a:t>
            </a:r>
            <a:endParaRPr lang="en-US" altLang="en-US" sz="2000" dirty="0">
              <a:solidFill>
                <a:schemeClr val="tx1"/>
              </a:solidFill>
              <a:effectLst/>
              <a:latin typeface="Times New Roman" panose="02020603050405020304" pitchFamily="18" charset="0"/>
              <a:cs typeface="Times New Roman" panose="02020603050405020304" pitchFamily="18" charset="0"/>
            </a:endParaRPr>
          </a:p>
        </p:txBody>
      </p:sp>
      <p:sp>
        <p:nvSpPr>
          <p:cNvPr id="5" name="Rectangle 2"/>
          <p:cNvSpPr>
            <a:spLocks noChangeArrowheads="1"/>
          </p:cNvSpPr>
          <p:nvPr/>
        </p:nvSpPr>
        <p:spPr bwMode="auto">
          <a:xfrm>
            <a:off x="1012614" y="5007443"/>
            <a:ext cx="30988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R="0" lvl="0" indent="0" algn="l" defTabSz="914400" rtl="0" eaLnBrk="0" fontAlgn="base" latinLnBrk="0" hangingPunct="0">
              <a:lnSpc>
                <a:spcPct val="100000"/>
              </a:lnSpc>
              <a:spcBef>
                <a:spcPct val="0"/>
              </a:spcBef>
              <a:spcAft>
                <a:spcPct val="0"/>
              </a:spcAft>
              <a:buClrTx/>
              <a:buSzTx/>
              <a:buFont typeface="Arial" panose="020B0604020202020204" pitchFamily="34" charset="0"/>
              <a:buNone/>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958850"/>
            <a:ext cx="8596630" cy="830580"/>
          </a:xfrm>
        </p:spPr>
        <p:txBody>
          <a:bodyPr>
            <a:scene3d>
              <a:camera prst="orthographicFront"/>
              <a:lightRig rig="threePt" dir="t"/>
            </a:scene3d>
          </a:bodyPr>
          <a:lstStyle/>
          <a:p>
            <a:r>
              <a:rPr lang="en-US" sz="2800" u="sng"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SOFTWARE </a:t>
            </a:r>
            <a:r>
              <a:rPr lang="en-IN" altLang="en-US" sz="2800" u="sng"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 </a:t>
            </a:r>
            <a:r>
              <a:rPr lang="en-US" sz="2800" u="sng"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REQUIREMENTS</a:t>
            </a:r>
            <a:endParaRPr lang="en-US" sz="2800" u="sng"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545" y="2510790"/>
            <a:ext cx="9034145" cy="2395220"/>
          </a:xfrm>
        </p:spPr>
        <p:txBody>
          <a:bodyPr/>
          <a:lstStyle/>
          <a:p>
            <a:r>
              <a:rPr lang="en-IN" sz="2000" dirty="0">
                <a:latin typeface="Times New Roman" panose="02020603050405020304" pitchFamily="18" charset="0"/>
                <a:cs typeface="Times New Roman" panose="02020603050405020304" pitchFamily="18" charset="0"/>
              </a:rPr>
              <a:t>Operating System            :         Windows 10 or 11 .</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Frontend                           :         HTML/CSS, JavaScript.</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Backend                           :         Python, Flask.</a:t>
            </a:r>
            <a:endParaRPr lang="en-IN" sz="2000" dirty="0">
              <a:latin typeface="Times New Roman" panose="02020603050405020304" pitchFamily="18" charset="0"/>
              <a:cs typeface="Times New Roman" panose="02020603050405020304" pitchFamily="18" charset="0"/>
            </a:endParaRPr>
          </a:p>
          <a:p>
            <a:r>
              <a:rPr lang="en-US" altLang="en-US" sz="2000" dirty="0">
                <a:latin typeface="Times New Roman" panose="02020603050405020304" pitchFamily="18" charset="0"/>
                <a:cs typeface="Times New Roman" panose="02020603050405020304" pitchFamily="18" charset="0"/>
              </a:rPr>
              <a:t>Libraries</a:t>
            </a:r>
            <a:r>
              <a:rPr lang="en-IN" altLang="en-US" sz="2000" dirty="0">
                <a:latin typeface="Times New Roman" panose="02020603050405020304" pitchFamily="18" charset="0"/>
                <a:cs typeface="Times New Roman" panose="02020603050405020304" pitchFamily="18" charset="0"/>
              </a:rPr>
              <a:t>                           </a:t>
            </a:r>
            <a:r>
              <a:rPr lang="en-US" altLang="en-US" sz="2000" dirty="0">
                <a:latin typeface="Times New Roman" panose="02020603050405020304" pitchFamily="18" charset="0"/>
                <a:cs typeface="Times New Roman" panose="02020603050405020304" pitchFamily="18" charset="0"/>
              </a:rPr>
              <a:t>:</a:t>
            </a:r>
            <a:r>
              <a:rPr lang="en-IN" altLang="en-US" sz="2000" dirty="0">
                <a:latin typeface="Times New Roman" panose="02020603050405020304" pitchFamily="18" charset="0"/>
                <a:cs typeface="Times New Roman" panose="02020603050405020304" pitchFamily="18" charset="0"/>
              </a:rPr>
              <a:t>         </a:t>
            </a:r>
            <a:r>
              <a:rPr lang="en-US" altLang="en-US" sz="2000" dirty="0">
                <a:latin typeface="Times New Roman" panose="02020603050405020304" pitchFamily="18" charset="0"/>
                <a:cs typeface="Times New Roman" panose="02020603050405020304" pitchFamily="18" charset="0"/>
              </a:rPr>
              <a:t>Pandas&amp;NumPy</a:t>
            </a:r>
            <a:r>
              <a:rPr lang="en-IN" altLang="en-US" sz="2000" dirty="0">
                <a:latin typeface="Times New Roman" panose="02020603050405020304" pitchFamily="18" charset="0"/>
                <a:cs typeface="Times New Roman" panose="02020603050405020304" pitchFamily="18" charset="0"/>
              </a:rPr>
              <a:t>, </a:t>
            </a:r>
            <a:r>
              <a:rPr lang="en-US" altLang="en-US" sz="2000" dirty="0">
                <a:latin typeface="Times New Roman" panose="02020603050405020304" pitchFamily="18" charset="0"/>
                <a:cs typeface="Times New Roman" panose="02020603050405020304" pitchFamily="18" charset="0"/>
              </a:rPr>
              <a:t>Scikit-learn</a:t>
            </a:r>
            <a:r>
              <a:rPr lang="en-IN" altLang="en-US" sz="2000" dirty="0">
                <a:latin typeface="Times New Roman" panose="02020603050405020304" pitchFamily="18" charset="0"/>
                <a:cs typeface="Times New Roman" panose="02020603050405020304" pitchFamily="18" charset="0"/>
              </a:rPr>
              <a:t>, J</a:t>
            </a:r>
            <a:r>
              <a:rPr lang="en-US" altLang="en-US" sz="2000" dirty="0">
                <a:latin typeface="Times New Roman" panose="02020603050405020304" pitchFamily="18" charset="0"/>
                <a:cs typeface="Times New Roman" panose="02020603050405020304" pitchFamily="18" charset="0"/>
                <a:sym typeface="+mn-ea"/>
              </a:rPr>
              <a:t>oblib/Pickle</a:t>
            </a:r>
            <a:r>
              <a:rPr lang="en-US" altLang="en-US" sz="2000" dirty="0">
                <a:latin typeface="Times New Roman" panose="02020603050405020304" pitchFamily="18" charset="0"/>
                <a:cs typeface="Times New Roman" panose="02020603050405020304" pitchFamily="18" charset="0"/>
              </a:rPr>
              <a:t>	</a:t>
            </a:r>
            <a:r>
              <a:rPr lang="en-IN" altLang="en-US" sz="2000" dirty="0">
                <a:latin typeface="Times New Roman" panose="02020603050405020304" pitchFamily="18" charset="0"/>
                <a:cs typeface="Times New Roman" panose="02020603050405020304" pitchFamily="18" charset="0"/>
              </a:rPr>
              <a:t> </a:t>
            </a:r>
            <a:endParaRPr lang="en-IN" altLang="en-US" sz="2000" dirty="0">
              <a:latin typeface="Times New Roman" panose="02020603050405020304" pitchFamily="18" charset="0"/>
              <a:cs typeface="Times New Roman" panose="02020603050405020304" pitchFamily="18" charset="0"/>
            </a:endParaRPr>
          </a:p>
          <a:p>
            <a:r>
              <a:rPr lang="en-IN" altLang="en-US" sz="2000" dirty="0">
                <a:latin typeface="Times New Roman" panose="02020603050405020304" pitchFamily="18" charset="0"/>
                <a:cs typeface="Times New Roman" panose="02020603050405020304" pitchFamily="18" charset="0"/>
              </a:rPr>
              <a:t>DataBase                          :         MySQL                                                             </a:t>
            </a:r>
            <a:endParaRPr lang="en-US" altLang="en-US"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599"/>
            <a:ext cx="8596668" cy="1769979"/>
          </a:xfrm>
        </p:spPr>
        <p:txBody>
          <a:bodyPr>
            <a:normAutofit/>
          </a:bodyPr>
          <a:lstStyle/>
          <a:p>
            <a:pPr>
              <a:lnSpc>
                <a:spcPct val="150000"/>
              </a:lnSpc>
            </a:pPr>
            <a:r>
              <a:rPr lang="en-US" dirty="0">
                <a:latin typeface="Times New Roman" panose="02020603050405020304" pitchFamily="18" charset="0"/>
                <a:cs typeface="Times New Roman" panose="02020603050405020304" pitchFamily="18" charset="0"/>
              </a:rPr>
              <a:t> </a:t>
            </a:r>
            <a:r>
              <a:rPr lang="en-US" sz="2800" b="1" dirty="0">
                <a:solidFill>
                  <a:schemeClr val="tx1"/>
                </a:solidFill>
                <a:latin typeface="Times New Roman" panose="02020603050405020304" pitchFamily="18" charset="0"/>
                <a:cs typeface="Times New Roman" panose="02020603050405020304" pitchFamily="18" charset="0"/>
              </a:rPr>
              <a:t>SYSTEM DESIGN</a:t>
            </a:r>
            <a:r>
              <a:rPr lang="en-US" sz="2800"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t>
            </a:r>
            <a:br>
              <a:rPr lang="en-US" dirty="0"/>
            </a:br>
            <a:r>
              <a:rPr lang="en-IN" altLang="en-US" dirty="0"/>
              <a:t>                  </a:t>
            </a:r>
            <a:r>
              <a:rPr lang="en-US" sz="2400" dirty="0">
                <a:ln w="22225">
                  <a:solidFill>
                    <a:schemeClr val="accent2"/>
                  </a:solidFill>
                  <a:prstDash val="solid"/>
                </a:ln>
                <a:solidFill>
                  <a:schemeClr val="tx1"/>
                </a:solidFill>
                <a:effectLst/>
                <a:latin typeface="Times New Roman" panose="02020603050405020304" pitchFamily="18" charset="0"/>
                <a:cs typeface="Times New Roman" panose="02020603050405020304" pitchFamily="18" charset="0"/>
              </a:rPr>
              <a:t>SYSTEM </a:t>
            </a:r>
            <a:r>
              <a:rPr lang="en-IN" altLang="en-US" sz="2400" dirty="0">
                <a:ln w="22225">
                  <a:solidFill>
                    <a:schemeClr val="accent2"/>
                  </a:solidFill>
                  <a:prstDash val="solid"/>
                </a:ln>
                <a:solidFill>
                  <a:schemeClr val="tx1"/>
                </a:solidFill>
                <a:effectLst/>
                <a:latin typeface="Times New Roman" panose="02020603050405020304" pitchFamily="18" charset="0"/>
                <a:cs typeface="Times New Roman" panose="02020603050405020304" pitchFamily="18" charset="0"/>
              </a:rPr>
              <a:t> </a:t>
            </a:r>
            <a:r>
              <a:rPr lang="en-US" sz="2400" dirty="0">
                <a:ln w="22225">
                  <a:solidFill>
                    <a:schemeClr val="accent2"/>
                  </a:solidFill>
                  <a:prstDash val="solid"/>
                </a:ln>
                <a:solidFill>
                  <a:schemeClr val="tx1"/>
                </a:solidFill>
                <a:effectLst/>
                <a:latin typeface="Times New Roman" panose="02020603050405020304" pitchFamily="18" charset="0"/>
                <a:cs typeface="Times New Roman" panose="02020603050405020304" pitchFamily="18" charset="0"/>
              </a:rPr>
              <a:t>ARCHITECHTURE</a:t>
            </a:r>
            <a:r>
              <a:rPr lang="en-IN" altLang="en-US" sz="2400" dirty="0">
                <a:ln w="22225">
                  <a:solidFill>
                    <a:schemeClr val="accent2"/>
                  </a:solidFill>
                  <a:prstDash val="solid"/>
                </a:ln>
                <a:solidFill>
                  <a:schemeClr val="tx1"/>
                </a:solidFill>
                <a:effectLst/>
                <a:latin typeface="Times New Roman" panose="02020603050405020304" pitchFamily="18" charset="0"/>
                <a:cs typeface="Times New Roman" panose="02020603050405020304" pitchFamily="18" charset="0"/>
              </a:rPr>
              <a:t>  </a:t>
            </a:r>
            <a:r>
              <a:rPr lang="en-US" sz="2400" dirty="0">
                <a:ln w="22225">
                  <a:solidFill>
                    <a:schemeClr val="accent2"/>
                  </a:solidFill>
                  <a:prstDash val="solid"/>
                </a:ln>
                <a:solidFill>
                  <a:schemeClr val="tx1"/>
                </a:solidFill>
                <a:effectLst/>
                <a:latin typeface="Times New Roman" panose="02020603050405020304" pitchFamily="18" charset="0"/>
                <a:cs typeface="Times New Roman" panose="02020603050405020304" pitchFamily="18" charset="0"/>
              </a:rPr>
              <a:t>:</a:t>
            </a:r>
            <a:endParaRPr lang="en-US" sz="2400" dirty="0">
              <a:ln w="22225">
                <a:solidFill>
                  <a:schemeClr val="accent2"/>
                </a:solidFill>
                <a:prstDash val="solid"/>
              </a:ln>
              <a:solidFill>
                <a:schemeClr val="tx1"/>
              </a:solidFill>
              <a:effectLst/>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a:blip r:embed="rId1"/>
          <a:stretch>
            <a:fillRect/>
          </a:stretch>
        </p:blipFill>
        <p:spPr>
          <a:xfrm>
            <a:off x="1194435" y="2985135"/>
            <a:ext cx="7733665" cy="17430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0411" y="151456"/>
            <a:ext cx="8596630" cy="1300271"/>
          </a:xfrm>
        </p:spPr>
        <p:txBody>
          <a:bodyPr>
            <a:normAutofit fontScale="90000"/>
          </a:bodyPr>
          <a:lstStyle/>
          <a:p>
            <a:pPr>
              <a:lnSpc>
                <a:spcPct val="150000"/>
              </a:lnSpc>
            </a:pPr>
            <a:r>
              <a:rPr lang="en-IN" sz="31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UML DIAGRAMS</a:t>
            </a:r>
            <a:br>
              <a:rPr lang="en-IN" sz="2800" b="1" dirty="0">
                <a:solidFill>
                  <a:schemeClr val="tx1"/>
                </a:solidFill>
                <a:latin typeface="Times New Roman" panose="02020603050405020304" pitchFamily="18" charset="0"/>
                <a:cs typeface="Times New Roman" panose="02020603050405020304" pitchFamily="18" charset="0"/>
              </a:rPr>
            </a:br>
            <a:r>
              <a:rPr lang="en-IN" sz="2800" b="1" dirty="0">
                <a:solidFill>
                  <a:schemeClr val="tx1"/>
                </a:solidFill>
                <a:latin typeface="Times New Roman" panose="02020603050405020304" pitchFamily="18" charset="0"/>
                <a:cs typeface="Times New Roman" panose="02020603050405020304" pitchFamily="18" charset="0"/>
              </a:rPr>
              <a:t>CLASS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368347154" name="Picture 3" descr="PlantUML diagram"/>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960245" y="1389282"/>
            <a:ext cx="7461885" cy="436816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706120"/>
            <a:ext cx="8596630" cy="1224280"/>
          </a:xfrm>
        </p:spPr>
        <p:txBody>
          <a:bodyPr/>
          <a:lstStyle/>
          <a:p>
            <a:r>
              <a:rPr lang="en-IN" sz="2800" b="1" dirty="0">
                <a:solidFill>
                  <a:schemeClr val="tx1"/>
                </a:solidFill>
                <a:latin typeface="Times New Roman" panose="02020603050405020304" pitchFamily="18" charset="0"/>
                <a:cs typeface="Times New Roman" panose="02020603050405020304" pitchFamily="18" charset="0"/>
              </a:rPr>
              <a:t>USECASE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201004273" name="Picture 1"/>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094865" y="1631315"/>
            <a:ext cx="7179310" cy="466598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600075"/>
            <a:ext cx="8596630" cy="1330325"/>
          </a:xfrm>
        </p:spPr>
        <p:txBody>
          <a:bodyPr/>
          <a:lstStyle/>
          <a:p>
            <a:r>
              <a:rPr lang="en-IN" sz="2800" b="1" dirty="0">
                <a:solidFill>
                  <a:schemeClr val="tx1"/>
                </a:solidFill>
                <a:latin typeface="Times New Roman" panose="02020603050405020304" pitchFamily="18" charset="0"/>
                <a:cs typeface="Times New Roman" panose="02020603050405020304" pitchFamily="18" charset="0"/>
              </a:rPr>
              <a:t>ACTIVITY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2027327237" name="Picture 4"/>
          <p:cNvPicPr>
            <a:picLocks noChangeAspect="1"/>
          </p:cNvPicPr>
          <p:nvPr/>
        </p:nvPicPr>
        <p:blipFill rotWithShape="1">
          <a:blip r:embed="rId1">
            <a:extLst>
              <a:ext uri="{28A0092B-C50C-407E-A947-70E740481C1C}">
                <a14:useLocalDpi xmlns:a14="http://schemas.microsoft.com/office/drawing/2010/main" val="0"/>
              </a:ext>
            </a:extLst>
          </a:blip>
          <a:srcRect l="23341" r="15677"/>
          <a:stretch>
            <a:fillRect/>
          </a:stretch>
        </p:blipFill>
        <p:spPr bwMode="auto">
          <a:xfrm>
            <a:off x="754380" y="1276350"/>
            <a:ext cx="9208135" cy="5048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1170940"/>
            <a:ext cx="8596630" cy="839470"/>
          </a:xfrm>
        </p:spPr>
        <p:txBody>
          <a:bodyPr>
            <a:scene3d>
              <a:camera prst="orthographicFront"/>
              <a:lightRig rig="threePt" dir="t"/>
            </a:scene3d>
          </a:bodyPr>
          <a:lstStyle/>
          <a:p>
            <a:r>
              <a:rPr 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AGENDA</a:t>
            </a:r>
            <a:endParaRPr 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4" y="1935748"/>
            <a:ext cx="8596668" cy="3880773"/>
          </a:xfrm>
        </p:spPr>
        <p:txBody>
          <a:bodyPr>
            <a:normAutofit fontScale="92500" lnSpcReduction="10000"/>
          </a:bodyPr>
          <a:lstStyle/>
          <a:p>
            <a:r>
              <a:rPr lang="en-US" sz="2000" dirty="0">
                <a:latin typeface="Times New Roman" panose="02020603050405020304" pitchFamily="18" charset="0"/>
                <a:cs typeface="Times New Roman" panose="02020603050405020304" pitchFamily="18" charset="0"/>
              </a:rPr>
              <a:t>Abstract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Introduction</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Literature Survey</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Problem Statement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Existing System and Proposed System</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System Requirements</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System Design</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Coding and Implementation</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Result Analysis</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Conclusion</a:t>
            </a:r>
            <a:endParaRPr lang="en-IN" sz="2000" dirty="0">
              <a:latin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sz="2800" b="1" dirty="0">
                <a:solidFill>
                  <a:schemeClr val="tx1"/>
                </a:solidFill>
                <a:latin typeface="Times New Roman" panose="02020603050405020304" pitchFamily="18" charset="0"/>
                <a:cs typeface="Times New Roman" panose="02020603050405020304" pitchFamily="18" charset="0"/>
              </a:rPr>
              <a:t>SEQUENCE DIAGRAM</a:t>
            </a:r>
            <a:endParaRPr lang="en-IN" altLang="en-US" sz="2800" b="1" dirty="0">
              <a:solidFill>
                <a:schemeClr val="tx1"/>
              </a:solidFill>
              <a:latin typeface="Times New Roman" panose="02020603050405020304" pitchFamily="18" charset="0"/>
              <a:cs typeface="Times New Roman" panose="02020603050405020304" pitchFamily="18" charset="0"/>
            </a:endParaRPr>
          </a:p>
        </p:txBody>
      </p:sp>
      <p:pic>
        <p:nvPicPr>
          <p:cNvPr id="868333388" name="Picture 5"/>
          <p:cNvPicPr>
            <a:picLocks noChangeAspect="1"/>
          </p:cNvPicPr>
          <p:nvPr/>
        </p:nvPicPr>
        <p:blipFill rotWithShape="1">
          <a:blip r:embed="rId1">
            <a:extLst>
              <a:ext uri="{28A0092B-C50C-407E-A947-70E740481C1C}">
                <a14:useLocalDpi xmlns:a14="http://schemas.microsoft.com/office/drawing/2010/main" val="0"/>
              </a:ext>
            </a:extLst>
          </a:blip>
          <a:srcRect l="9146" t="1555" r="21160"/>
          <a:stretch>
            <a:fillRect/>
          </a:stretch>
        </p:blipFill>
        <p:spPr bwMode="auto">
          <a:xfrm>
            <a:off x="1359535" y="1477645"/>
            <a:ext cx="7708265" cy="449135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407035"/>
            <a:ext cx="8596668" cy="1320800"/>
          </a:xfrm>
        </p:spPr>
        <p:txBody>
          <a:bodyPr/>
          <a:lstStyle/>
          <a:p>
            <a:r>
              <a:rPr lang="en-IN" sz="2800" b="1" dirty="0">
                <a:solidFill>
                  <a:schemeClr val="tx1"/>
                </a:solidFill>
                <a:latin typeface="Times New Roman" panose="02020603050405020304" pitchFamily="18" charset="0"/>
                <a:cs typeface="Times New Roman" panose="02020603050405020304" pitchFamily="18" charset="0"/>
              </a:rPr>
              <a:t>DATA FLOW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1"/>
          <a:stretch>
            <a:fillRect/>
          </a:stretch>
        </p:blipFill>
        <p:spPr>
          <a:xfrm>
            <a:off x="3889375" y="1067435"/>
            <a:ext cx="3970655" cy="52927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560" y="304800"/>
            <a:ext cx="8596668" cy="1320800"/>
          </a:xfrm>
        </p:spPr>
        <p:txBody>
          <a:bodyPr>
            <a:normAutofit/>
          </a:bodyPr>
          <a:lstStyle/>
          <a:p>
            <a:r>
              <a:rPr lang="en-IN"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CODING &amp; IMPLEMENTATION</a:t>
            </a:r>
            <a:endParaRPr lang="en-IN"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Rectangle 1"/>
          <p:cNvSpPr>
            <a:spLocks noGrp="1" noChangeArrowheads="1"/>
          </p:cNvSpPr>
          <p:nvPr>
            <p:ph idx="1"/>
          </p:nvPr>
        </p:nvSpPr>
        <p:spPr bwMode="auto">
          <a:xfrm>
            <a:off x="402560" y="1159812"/>
            <a:ext cx="9164228" cy="3730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Ø"/>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Flask Application Setup.</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Ø"/>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User Management and Authentication.</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Ø"/>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Upload and Model Training.</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Ø"/>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Predicting CO₂ Emissions.</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Ø"/>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HTML Interface and Frontend Templates.</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Ø"/>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Validation and Error Reporting.</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defTabSz="914400" rtl="0" eaLnBrk="0" fontAlgn="base" latinLnBrk="0" hangingPunct="0">
              <a:lnSpc>
                <a:spcPct val="150000"/>
              </a:lnSpc>
              <a:spcBef>
                <a:spcPct val="0"/>
              </a:spcBef>
              <a:spcAft>
                <a:spcPct val="0"/>
              </a:spcAft>
              <a:buClrTx/>
              <a:buSzTx/>
              <a:buFont typeface="Wingdings" panose="05000000000000000000" pitchFamily="2" charset="2"/>
              <a:buChar char="Ø"/>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Launching the Application.</a:t>
            </a:r>
            <a:b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RESULTS</a:t>
            </a:r>
            <a:endParaRPr lang="en-IN" sz="2800"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rotWithShape="1">
          <a:blip r:embed="rId1" cstate="print">
            <a:extLst>
              <a:ext uri="{28A0092B-C50C-407E-A947-70E740481C1C}">
                <a14:useLocalDpi xmlns:a14="http://schemas.microsoft.com/office/drawing/2010/main" val="0"/>
              </a:ext>
            </a:extLst>
          </a:blip>
          <a:srcRect t="5126"/>
          <a:stretch>
            <a:fillRect/>
          </a:stretch>
        </p:blipFill>
        <p:spPr bwMode="auto">
          <a:xfrm>
            <a:off x="677334" y="1393825"/>
            <a:ext cx="8120306" cy="3879850"/>
          </a:xfrm>
          <a:prstGeom prst="rect">
            <a:avLst/>
          </a:prstGeom>
          <a:noFill/>
          <a:ln>
            <a:noFill/>
          </a:ln>
        </p:spPr>
      </p:pic>
      <p:sp>
        <p:nvSpPr>
          <p:cNvPr id="5" name="TextBox 4"/>
          <p:cNvSpPr txBox="1"/>
          <p:nvPr/>
        </p:nvSpPr>
        <p:spPr>
          <a:xfrm>
            <a:off x="677334" y="5063612"/>
            <a:ext cx="8120306" cy="1272336"/>
          </a:xfrm>
          <a:prstGeom prst="rect">
            <a:avLst/>
          </a:prstGeom>
          <a:noFill/>
        </p:spPr>
        <p:txBody>
          <a:bodyPr wrap="square" rtlCol="0">
            <a:spAutoFit/>
          </a:bodyPr>
          <a:lstStyle/>
          <a:p>
            <a:pPr marL="7620" indent="-6350" algn="l">
              <a:lnSpc>
                <a:spcPct val="107000"/>
              </a:lnSpc>
              <a:spcAft>
                <a:spcPts val="820"/>
              </a:spcAft>
              <a:buNone/>
              <a:tabLst>
                <a:tab pos="121920" algn="ctr"/>
                <a:tab pos="2755900" algn="ctr"/>
              </a:tabLst>
            </a:pPr>
            <a:r>
              <a:rPr lang="en-IN" sz="1800" kern="100" dirty="0">
                <a:solidFill>
                  <a:srgbClr val="000000"/>
                </a:solidFill>
                <a:effectLst/>
                <a:latin typeface="Times New Roman" panose="02020603050405020304" pitchFamily="18" charset="0"/>
                <a:ea typeface="Times New Roman" panose="02020603050405020304" pitchFamily="18" charset="0"/>
              </a:rPr>
              <a:t> </a:t>
            </a:r>
            <a:endParaRPr lang="en-IN" sz="1800" kern="100" dirty="0">
              <a:solidFill>
                <a:srgbClr val="000000"/>
              </a:solidFill>
              <a:effectLst/>
              <a:latin typeface="Times New Roman" panose="02020603050405020304" pitchFamily="18" charset="0"/>
              <a:ea typeface="Times New Roman" panose="02020603050405020304" pitchFamily="18" charset="0"/>
            </a:endParaRPr>
          </a:p>
          <a:p>
            <a:pPr marL="7620" indent="-6350" algn="l">
              <a:lnSpc>
                <a:spcPct val="150000"/>
              </a:lnSpc>
              <a:spcAft>
                <a:spcPts val="820"/>
              </a:spcAft>
              <a:tabLst>
                <a:tab pos="121920" algn="ctr"/>
                <a:tab pos="2755900" algn="ctr"/>
              </a:tabLst>
            </a:pPr>
            <a:r>
              <a:rPr lang="en-IN" sz="1800" kern="100" dirty="0">
                <a:solidFill>
                  <a:srgbClr val="000000"/>
                </a:solidFill>
                <a:effectLst/>
                <a:latin typeface="Times New Roman" panose="02020603050405020304" pitchFamily="18" charset="0"/>
                <a:ea typeface="Times New Roman" panose="02020603050405020304" pitchFamily="18" charset="0"/>
              </a:rPr>
              <a:t>The </a:t>
            </a:r>
            <a:r>
              <a:rPr lang="en-IN" sz="1800" b="1" kern="100" dirty="0">
                <a:solidFill>
                  <a:srgbClr val="000000"/>
                </a:solidFill>
                <a:effectLst/>
                <a:latin typeface="Times New Roman" panose="02020603050405020304" pitchFamily="18" charset="0"/>
                <a:ea typeface="Times New Roman" panose="02020603050405020304" pitchFamily="18" charset="0"/>
              </a:rPr>
              <a:t>Home page</a:t>
            </a:r>
            <a:r>
              <a:rPr lang="en-IN" sz="1800" kern="100" dirty="0">
                <a:solidFill>
                  <a:srgbClr val="000000"/>
                </a:solidFill>
                <a:effectLst/>
                <a:latin typeface="Times New Roman" panose="02020603050405020304" pitchFamily="18" charset="0"/>
                <a:ea typeface="Times New Roman" panose="02020603050405020304" pitchFamily="18" charset="0"/>
              </a:rPr>
              <a:t> of the CO₂ Emission Rating App, this screen provides users with clear Login and Register options to access the application.</a:t>
            </a:r>
            <a:endParaRPr lang="en-I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1" cstate="print">
            <a:extLst>
              <a:ext uri="{28A0092B-C50C-407E-A947-70E740481C1C}">
                <a14:useLocalDpi xmlns:a14="http://schemas.microsoft.com/office/drawing/2010/main" val="0"/>
              </a:ext>
            </a:extLst>
          </a:blip>
          <a:srcRect t="5126"/>
          <a:stretch>
            <a:fillRect/>
          </a:stretch>
        </p:blipFill>
        <p:spPr bwMode="auto">
          <a:xfrm>
            <a:off x="1179872" y="1179872"/>
            <a:ext cx="7836309" cy="3618270"/>
          </a:xfrm>
          <a:prstGeom prst="rect">
            <a:avLst/>
          </a:prstGeom>
          <a:noFill/>
          <a:ln>
            <a:noFill/>
          </a:ln>
        </p:spPr>
      </p:pic>
      <p:sp>
        <p:nvSpPr>
          <p:cNvPr id="8" name="TextBox 7"/>
          <p:cNvSpPr txBox="1"/>
          <p:nvPr/>
        </p:nvSpPr>
        <p:spPr>
          <a:xfrm>
            <a:off x="1179872" y="5216463"/>
            <a:ext cx="7905135" cy="923330"/>
          </a:xfrm>
          <a:prstGeom prst="rect">
            <a:avLst/>
          </a:prstGeom>
          <a:noFill/>
        </p:spPr>
        <p:txBody>
          <a:bodyPr wrap="square" rtlCol="0">
            <a:spAutoFit/>
          </a:bodyPr>
          <a:lstStyle/>
          <a:p>
            <a:r>
              <a:rPr lang="en-IN" sz="1800" kern="100" dirty="0">
                <a:solidFill>
                  <a:srgbClr val="000000"/>
                </a:solidFill>
                <a:effectLst/>
                <a:latin typeface="Times New Roman" panose="02020603050405020304" pitchFamily="18" charset="0"/>
                <a:ea typeface="Times New Roman" panose="02020603050405020304" pitchFamily="18" charset="0"/>
              </a:rPr>
              <a:t>The </a:t>
            </a:r>
            <a:r>
              <a:rPr lang="en-IN" sz="1800" b="1" kern="100" dirty="0">
                <a:solidFill>
                  <a:srgbClr val="000000"/>
                </a:solidFill>
                <a:effectLst/>
                <a:latin typeface="Times New Roman" panose="02020603050405020304" pitchFamily="18" charset="0"/>
                <a:ea typeface="Times New Roman" panose="02020603050405020304" pitchFamily="18" charset="0"/>
              </a:rPr>
              <a:t>Register page</a:t>
            </a:r>
            <a:r>
              <a:rPr lang="en-IN" sz="1800" kern="100" dirty="0">
                <a:solidFill>
                  <a:srgbClr val="000000"/>
                </a:solidFill>
                <a:effectLst/>
                <a:latin typeface="Times New Roman" panose="02020603050405020304" pitchFamily="18" charset="0"/>
                <a:ea typeface="Times New Roman" panose="02020603050405020304" pitchFamily="18" charset="0"/>
              </a:rPr>
              <a:t> allows users to create an account by entering a username and password.</a:t>
            </a:r>
            <a:endParaRPr lang="en-IN" sz="1800" kern="1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1" cstate="print">
            <a:extLst>
              <a:ext uri="{28A0092B-C50C-407E-A947-70E740481C1C}">
                <a14:useLocalDpi xmlns:a14="http://schemas.microsoft.com/office/drawing/2010/main" val="0"/>
              </a:ext>
            </a:extLst>
          </a:blip>
          <a:srcRect t="4966"/>
          <a:stretch>
            <a:fillRect/>
          </a:stretch>
        </p:blipFill>
        <p:spPr bwMode="auto">
          <a:xfrm>
            <a:off x="1170040" y="1229032"/>
            <a:ext cx="7946338" cy="3803025"/>
          </a:xfrm>
          <a:prstGeom prst="rect">
            <a:avLst/>
          </a:prstGeom>
          <a:noFill/>
          <a:ln>
            <a:noFill/>
          </a:ln>
        </p:spPr>
      </p:pic>
      <p:sp>
        <p:nvSpPr>
          <p:cNvPr id="3" name="TextBox 2"/>
          <p:cNvSpPr txBox="1"/>
          <p:nvPr/>
        </p:nvSpPr>
        <p:spPr>
          <a:xfrm>
            <a:off x="1170040" y="5279923"/>
            <a:ext cx="8740878" cy="923330"/>
          </a:xfrm>
          <a:prstGeom prst="rect">
            <a:avLst/>
          </a:prstGeom>
          <a:noFill/>
        </p:spPr>
        <p:txBody>
          <a:bodyPr wrap="square" rtlCol="0">
            <a:spAutoFit/>
          </a:bodyPr>
          <a:lstStyle/>
          <a:p>
            <a:r>
              <a:rPr lang="en-IN" sz="1800" kern="100" dirty="0">
                <a:solidFill>
                  <a:srgbClr val="000000"/>
                </a:solidFill>
                <a:effectLst/>
                <a:latin typeface="Times New Roman" panose="02020603050405020304" pitchFamily="18" charset="0"/>
                <a:ea typeface="Times New Roman" panose="02020603050405020304" pitchFamily="18" charset="0"/>
              </a:rPr>
              <a:t>In this </a:t>
            </a:r>
            <a:r>
              <a:rPr lang="en-IN" sz="1800" b="1" kern="100" dirty="0">
                <a:solidFill>
                  <a:srgbClr val="000000"/>
                </a:solidFill>
                <a:effectLst/>
                <a:latin typeface="Times New Roman" panose="02020603050405020304" pitchFamily="18" charset="0"/>
                <a:ea typeface="Times New Roman" panose="02020603050405020304" pitchFamily="18" charset="0"/>
              </a:rPr>
              <a:t>Login page</a:t>
            </a:r>
            <a:r>
              <a:rPr lang="en-IN" sz="1800" kern="100" dirty="0">
                <a:solidFill>
                  <a:srgbClr val="000000"/>
                </a:solidFill>
                <a:effectLst/>
                <a:latin typeface="Times New Roman" panose="02020603050405020304" pitchFamily="18" charset="0"/>
                <a:ea typeface="Times New Roman" panose="02020603050405020304" pitchFamily="18" charset="0"/>
              </a:rPr>
              <a:t> Users are prompted to enter their credentials, and an error message appears for invalid login attempts.</a:t>
            </a:r>
            <a:endParaRPr lang="en-IN" sz="1800" kern="100" dirty="0">
              <a:solidFill>
                <a:srgbClr val="000000"/>
              </a:solidFill>
              <a:effectLst/>
              <a:latin typeface="Times New Roman" panose="02020603050405020304" pitchFamily="18" charset="0"/>
              <a:ea typeface="Times New Roman" panose="02020603050405020304" pitchFamily="18" charset="0"/>
            </a:endParaRPr>
          </a:p>
          <a:p>
            <a:endParaRPr lang="en-IN"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1" cstate="print">
            <a:extLst>
              <a:ext uri="{28A0092B-C50C-407E-A947-70E740481C1C}">
                <a14:useLocalDpi xmlns:a14="http://schemas.microsoft.com/office/drawing/2010/main" val="0"/>
              </a:ext>
            </a:extLst>
          </a:blip>
          <a:srcRect t="4966"/>
          <a:stretch>
            <a:fillRect/>
          </a:stretch>
        </p:blipFill>
        <p:spPr bwMode="auto">
          <a:xfrm>
            <a:off x="1189704" y="1022556"/>
            <a:ext cx="7669162" cy="4020932"/>
          </a:xfrm>
          <a:prstGeom prst="rect">
            <a:avLst/>
          </a:prstGeom>
          <a:noFill/>
          <a:ln>
            <a:noFill/>
          </a:ln>
        </p:spPr>
      </p:pic>
      <p:sp>
        <p:nvSpPr>
          <p:cNvPr id="3" name="TextBox 2"/>
          <p:cNvSpPr txBox="1"/>
          <p:nvPr/>
        </p:nvSpPr>
        <p:spPr>
          <a:xfrm>
            <a:off x="1022556" y="5260257"/>
            <a:ext cx="8003458" cy="873572"/>
          </a:xfrm>
          <a:prstGeom prst="rect">
            <a:avLst/>
          </a:prstGeom>
          <a:noFill/>
        </p:spPr>
        <p:txBody>
          <a:bodyPr wrap="square" rtlCol="0">
            <a:spAutoFit/>
          </a:bodyPr>
          <a:lstStyle/>
          <a:p>
            <a:pPr marL="137160" indent="-6350" algn="just">
              <a:lnSpc>
                <a:spcPct val="150000"/>
              </a:lnSpc>
              <a:spcAft>
                <a:spcPts val="1035"/>
              </a:spcAft>
              <a:tabLst>
                <a:tab pos="2144395" algn="l"/>
              </a:tabLst>
            </a:pPr>
            <a:r>
              <a:rPr lang="en-IN" sz="1800" kern="100" dirty="0">
                <a:solidFill>
                  <a:srgbClr val="000000"/>
                </a:solidFill>
                <a:effectLst/>
                <a:latin typeface="Times New Roman" panose="02020603050405020304" pitchFamily="18" charset="0"/>
                <a:ea typeface="Times New Roman" panose="02020603050405020304" pitchFamily="18" charset="0"/>
              </a:rPr>
              <a:t>The </a:t>
            </a:r>
            <a:r>
              <a:rPr lang="en-IN" sz="1800" b="1" kern="100" dirty="0">
                <a:solidFill>
                  <a:srgbClr val="000000"/>
                </a:solidFill>
                <a:effectLst/>
                <a:latin typeface="Times New Roman" panose="02020603050405020304" pitchFamily="18" charset="0"/>
                <a:ea typeface="Times New Roman" panose="02020603050405020304" pitchFamily="18" charset="0"/>
              </a:rPr>
              <a:t>Upload </a:t>
            </a:r>
            <a:r>
              <a:rPr lang="en-IN" sz="1800" kern="100" dirty="0">
                <a:solidFill>
                  <a:srgbClr val="000000"/>
                </a:solidFill>
                <a:effectLst/>
                <a:latin typeface="Times New Roman" panose="02020603050405020304" pitchFamily="18" charset="0"/>
                <a:ea typeface="Times New Roman" panose="02020603050405020304" pitchFamily="18" charset="0"/>
              </a:rPr>
              <a:t>Vehicle Data page lets users upload a CSV file and start training the model with a green Upload and Train Model button.</a:t>
            </a: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1" cstate="print">
            <a:extLst>
              <a:ext uri="{28A0092B-C50C-407E-A947-70E740481C1C}">
                <a14:useLocalDpi xmlns:a14="http://schemas.microsoft.com/office/drawing/2010/main" val="0"/>
              </a:ext>
            </a:extLst>
          </a:blip>
          <a:srcRect t="5126"/>
          <a:stretch>
            <a:fillRect/>
          </a:stretch>
        </p:blipFill>
        <p:spPr bwMode="auto">
          <a:xfrm>
            <a:off x="1219200" y="875071"/>
            <a:ext cx="7897177" cy="3755923"/>
          </a:xfrm>
          <a:prstGeom prst="rect">
            <a:avLst/>
          </a:prstGeom>
          <a:noFill/>
          <a:ln>
            <a:noFill/>
          </a:ln>
        </p:spPr>
      </p:pic>
      <p:sp>
        <p:nvSpPr>
          <p:cNvPr id="3" name="TextBox 2"/>
          <p:cNvSpPr txBox="1"/>
          <p:nvPr/>
        </p:nvSpPr>
        <p:spPr>
          <a:xfrm>
            <a:off x="1111046" y="5109357"/>
            <a:ext cx="8477280" cy="873572"/>
          </a:xfrm>
          <a:prstGeom prst="rect">
            <a:avLst/>
          </a:prstGeom>
          <a:noFill/>
        </p:spPr>
        <p:txBody>
          <a:bodyPr wrap="square" rtlCol="0">
            <a:spAutoFit/>
          </a:bodyPr>
          <a:lstStyle/>
          <a:p>
            <a:pPr marL="7620" indent="-6350" algn="just">
              <a:lnSpc>
                <a:spcPct val="150000"/>
              </a:lnSpc>
              <a:spcAft>
                <a:spcPts val="1350"/>
              </a:spcAft>
              <a:tabLst>
                <a:tab pos="121920" algn="ctr"/>
                <a:tab pos="466090" algn="ctr"/>
                <a:tab pos="923290" algn="ctr"/>
                <a:tab pos="2776220" algn="ctr"/>
              </a:tabLst>
            </a:pPr>
            <a:r>
              <a:rPr lang="en-IN" sz="1800" kern="100" dirty="0">
                <a:solidFill>
                  <a:srgbClr val="000000"/>
                </a:solidFill>
                <a:effectLst/>
                <a:latin typeface="Times New Roman" panose="02020603050405020304" pitchFamily="18" charset="0"/>
                <a:ea typeface="Times New Roman" panose="02020603050405020304" pitchFamily="18" charset="0"/>
              </a:rPr>
              <a:t>The confirmation screen shows successful model training using features like engine size, cylinders, and fuel consumption, with a green "Go to Prediction Page" button to proceed.</a:t>
            </a: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1" cstate="print">
            <a:extLst>
              <a:ext uri="{28A0092B-C50C-407E-A947-70E740481C1C}">
                <a14:useLocalDpi xmlns:a14="http://schemas.microsoft.com/office/drawing/2010/main" val="0"/>
              </a:ext>
            </a:extLst>
          </a:blip>
          <a:srcRect t="5286"/>
          <a:stretch>
            <a:fillRect/>
          </a:stretch>
        </p:blipFill>
        <p:spPr bwMode="auto">
          <a:xfrm>
            <a:off x="1111046" y="707923"/>
            <a:ext cx="8005332" cy="3795251"/>
          </a:xfrm>
          <a:prstGeom prst="rect">
            <a:avLst/>
          </a:prstGeom>
          <a:noFill/>
          <a:ln>
            <a:noFill/>
          </a:ln>
        </p:spPr>
      </p:pic>
      <p:sp>
        <p:nvSpPr>
          <p:cNvPr id="3" name="TextBox 2"/>
          <p:cNvSpPr txBox="1"/>
          <p:nvPr/>
        </p:nvSpPr>
        <p:spPr>
          <a:xfrm>
            <a:off x="1012722" y="4861006"/>
            <a:ext cx="8603225" cy="1289071"/>
          </a:xfrm>
          <a:prstGeom prst="rect">
            <a:avLst/>
          </a:prstGeom>
          <a:noFill/>
        </p:spPr>
        <p:txBody>
          <a:bodyPr wrap="square" rtlCol="0">
            <a:spAutoFit/>
          </a:bodyPr>
          <a:lstStyle/>
          <a:p>
            <a:pPr marL="7620" indent="-6350" algn="just">
              <a:lnSpc>
                <a:spcPct val="150000"/>
              </a:lnSpc>
              <a:spcAft>
                <a:spcPts val="25"/>
              </a:spcAft>
            </a:pPr>
            <a:r>
              <a:rPr lang="en-IN" sz="1800" kern="100" dirty="0">
                <a:solidFill>
                  <a:srgbClr val="000000"/>
                </a:solidFill>
                <a:effectLst/>
                <a:latin typeface="Times New Roman" panose="02020603050405020304" pitchFamily="18" charset="0"/>
                <a:ea typeface="Times New Roman" panose="02020603050405020304" pitchFamily="18" charset="0"/>
              </a:rPr>
              <a:t>In this </a:t>
            </a:r>
            <a:r>
              <a:rPr lang="en-IN" sz="1800" b="1" kern="100" dirty="0">
                <a:solidFill>
                  <a:srgbClr val="000000"/>
                </a:solidFill>
                <a:effectLst/>
                <a:latin typeface="Times New Roman" panose="02020603050405020304" pitchFamily="18" charset="0"/>
                <a:ea typeface="Times New Roman" panose="02020603050405020304" pitchFamily="18" charset="0"/>
              </a:rPr>
              <a:t>prediction page</a:t>
            </a:r>
            <a:r>
              <a:rPr lang="en-IN" sz="1800" kern="100" dirty="0">
                <a:solidFill>
                  <a:srgbClr val="000000"/>
                </a:solidFill>
                <a:effectLst/>
                <a:latin typeface="Times New Roman" panose="02020603050405020304" pitchFamily="18" charset="0"/>
                <a:ea typeface="Times New Roman" panose="02020603050405020304" pitchFamily="18" charset="0"/>
              </a:rPr>
              <a:t>, where  users input various vehicle parameters such as engine size, fuel consumption, and vehicle class. Upon entering the data, the Predict button estimates the CO₂ emissions based on the trained machine learning model.</a:t>
            </a: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1" cstate="print">
            <a:extLst>
              <a:ext uri="{28A0092B-C50C-407E-A947-70E740481C1C}">
                <a14:useLocalDpi xmlns:a14="http://schemas.microsoft.com/office/drawing/2010/main" val="0"/>
              </a:ext>
            </a:extLst>
          </a:blip>
          <a:srcRect t="4646"/>
          <a:stretch>
            <a:fillRect/>
          </a:stretch>
        </p:blipFill>
        <p:spPr bwMode="auto">
          <a:xfrm>
            <a:off x="1445342" y="639097"/>
            <a:ext cx="7806813" cy="3569109"/>
          </a:xfrm>
          <a:prstGeom prst="rect">
            <a:avLst/>
          </a:prstGeom>
          <a:noFill/>
          <a:ln>
            <a:noFill/>
          </a:ln>
        </p:spPr>
      </p:pic>
      <p:sp>
        <p:nvSpPr>
          <p:cNvPr id="4" name="TextBox 3"/>
          <p:cNvSpPr txBox="1"/>
          <p:nvPr/>
        </p:nvSpPr>
        <p:spPr>
          <a:xfrm>
            <a:off x="1199537" y="4630995"/>
            <a:ext cx="7983792" cy="873572"/>
          </a:xfrm>
          <a:prstGeom prst="rect">
            <a:avLst/>
          </a:prstGeom>
          <a:noFill/>
        </p:spPr>
        <p:txBody>
          <a:bodyPr wrap="square" rtlCol="0">
            <a:spAutoFit/>
          </a:bodyPr>
          <a:lstStyle/>
          <a:p>
            <a:pPr marL="129540" indent="-6350" algn="just">
              <a:lnSpc>
                <a:spcPct val="150000"/>
              </a:lnSpc>
              <a:spcAft>
                <a:spcPts val="1370"/>
              </a:spcAft>
            </a:pPr>
            <a:r>
              <a:rPr lang="en-IN" sz="1800" kern="100" dirty="0">
                <a:solidFill>
                  <a:srgbClr val="000000"/>
                </a:solidFill>
                <a:effectLst/>
                <a:latin typeface="Times New Roman" panose="02020603050405020304" pitchFamily="18" charset="0"/>
                <a:ea typeface="Times New Roman" panose="02020603050405020304" pitchFamily="18" charset="0"/>
              </a:rPr>
              <a:t>Finally, it predict vehicles rating as good or average or bad based on the input provided by the user.</a:t>
            </a: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355" y="766445"/>
            <a:ext cx="4239895" cy="904875"/>
          </a:xfrm>
        </p:spPr>
        <p:txBody>
          <a:bodyPr>
            <a:normAutofit/>
            <a:scene3d>
              <a:camera prst="orthographicFront"/>
              <a:lightRig rig="threePt" dir="t"/>
            </a:scene3d>
          </a:bodyPr>
          <a:lstStyle/>
          <a:p>
            <a:pPr algn="l"/>
            <a:r>
              <a:rPr 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ABSTRACT</a:t>
            </a:r>
            <a:endParaRPr lang="en-US" sz="2800" b="1" dirty="0">
              <a:solidFill>
                <a:schemeClr val="tx1"/>
              </a:solidFill>
              <a:effectLst>
                <a:outerShdw blurRad="38100" dist="19050" dir="2700000" algn="tl" rotWithShape="0">
                  <a:schemeClr val="dk1">
                    <a:alpha val="40000"/>
                  </a:schemeClr>
                </a:outerShdw>
              </a:effectLst>
            </a:endParaRPr>
          </a:p>
        </p:txBody>
      </p:sp>
      <p:sp>
        <p:nvSpPr>
          <p:cNvPr id="3" name="Content Placeholder 2"/>
          <p:cNvSpPr>
            <a:spLocks noGrp="1"/>
          </p:cNvSpPr>
          <p:nvPr>
            <p:ph idx="1"/>
          </p:nvPr>
        </p:nvSpPr>
        <p:spPr>
          <a:xfrm>
            <a:off x="867410" y="1304290"/>
            <a:ext cx="8533765" cy="4093210"/>
          </a:xfrm>
        </p:spPr>
        <p:txBody>
          <a:bodyPr>
            <a:noAutofit/>
          </a:bodyPr>
          <a:lstStyle/>
          <a:p>
            <a:pPr marL="0" indent="0" algn="just">
              <a:lnSpc>
                <a:spcPct val="150000"/>
              </a:lnSpc>
              <a:buNone/>
            </a:pPr>
            <a:r>
              <a:rPr lang="en-US" altLang="en-US" sz="2000" dirty="0">
                <a:latin typeface="Times New Roman" panose="02020603050405020304" pitchFamily="18" charset="0"/>
                <a:cs typeface="Times New Roman" panose="02020603050405020304" pitchFamily="18" charset="0"/>
              </a:rPr>
              <a:t>The project A Machine Learning Based Approach for CO2 Emission Rating of Vehicles Using Data Science focuses on analyzing CO2 emissions of new light-duty vehicles in Canada for 2022.It uses Python programming and a machine learning model called Random Forest Classifier.The model helps in predicting and rating vehicles based on their carbon emissions.This makes it easier to understand which vehicles are more eco-friendly.The project provides useful insights for both consumers and policymakers.It helps people make better choices when buying vehicles.By encouraging the use of low-emission vehicles, it supports cleaner transportation.Overall, the project aims to reduce pollution and protect the environment.</a:t>
            </a:r>
            <a:endParaRPr lang="en-US" altLang="en-US" sz="2000" dirty="0">
              <a:latin typeface="Times New Roman" panose="02020603050405020304" pitchFamily="18" charset="0"/>
              <a:cs typeface="Times New Roman" panose="02020603050405020304" pitchFamily="18" charset="0"/>
            </a:endParaRPr>
          </a:p>
          <a:p>
            <a:pPr marL="0" indent="0" algn="just">
              <a:lnSpc>
                <a:spcPct val="150000"/>
              </a:lnSpc>
              <a:buNone/>
            </a:pPr>
            <a:endParaRPr lang="en-US"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6000" y="848995"/>
            <a:ext cx="8257540" cy="805180"/>
          </a:xfrm>
        </p:spPr>
        <p:txBody>
          <a:bodyPr>
            <a:scene3d>
              <a:camera prst="orthographicFront"/>
              <a:lightRig rig="threePt" dir="t"/>
            </a:scene3d>
          </a:bodyPr>
          <a:lstStyle/>
          <a:p>
            <a:pPr algn="just"/>
            <a:r>
              <a:rPr 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CONCLUSION</a:t>
            </a:r>
            <a:endParaRPr lang="en-US" sz="2800" b="1" dirty="0">
              <a:solidFill>
                <a:schemeClr val="tx1"/>
              </a:solidFill>
              <a:effectLst>
                <a:outerShdw blurRad="38100" dist="19050" dir="2700000" algn="tl" rotWithShape="0">
                  <a:schemeClr val="dk1">
                    <a:alpha val="40000"/>
                  </a:schemeClr>
                </a:outerShdw>
              </a:effectLst>
            </a:endParaRPr>
          </a:p>
        </p:txBody>
      </p:sp>
      <p:sp>
        <p:nvSpPr>
          <p:cNvPr id="3" name="Content Placeholder 2"/>
          <p:cNvSpPr>
            <a:spLocks noGrp="1"/>
          </p:cNvSpPr>
          <p:nvPr>
            <p:ph idx="1"/>
          </p:nvPr>
        </p:nvSpPr>
        <p:spPr>
          <a:xfrm>
            <a:off x="1015365" y="1446530"/>
            <a:ext cx="8596630" cy="4587875"/>
          </a:xfrm>
        </p:spPr>
        <p:txBody>
          <a:bodyPr>
            <a:noAutofit/>
          </a:bodyPr>
          <a:lstStyle/>
          <a:p>
            <a:pPr algn="just">
              <a:lnSpc>
                <a:spcPct val="150000"/>
              </a:lnSpc>
              <a:buClr>
                <a:srgbClr val="000000"/>
              </a:buClr>
              <a:buFont typeface="Wingdings" panose="05000000000000000000" charset="0"/>
              <a:buChar char="Ø"/>
            </a:pPr>
            <a:r>
              <a:rPr lang="en-US" altLang="en-US" sz="2000" dirty="0">
                <a:latin typeface="Times New Roman" panose="02020603050405020304" pitchFamily="18" charset="0"/>
                <a:cs typeface="Times New Roman" panose="02020603050405020304" pitchFamily="18" charset="0"/>
              </a:rPr>
              <a:t>This project shows how machine learning can help analyze vehicle CO2 emissions.</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Ø"/>
            </a:pPr>
            <a:r>
              <a:rPr lang="en-US" altLang="en-US" sz="2000" dirty="0">
                <a:latin typeface="Times New Roman" panose="02020603050405020304" pitchFamily="18" charset="0"/>
                <a:cs typeface="Times New Roman" panose="02020603050405020304" pitchFamily="18" charset="0"/>
              </a:rPr>
              <a:t>It uses data to predict which vehicles produce less pollution.</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Ø"/>
            </a:pPr>
            <a:r>
              <a:rPr lang="en-US" altLang="en-US" sz="2000" dirty="0">
                <a:latin typeface="Times New Roman" panose="02020603050405020304" pitchFamily="18" charset="0"/>
                <a:cs typeface="Times New Roman" panose="02020603050405020304" pitchFamily="18" charset="0"/>
              </a:rPr>
              <a:t>This information helps people and decision-makers choose cleaner cars.</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Ø"/>
            </a:pPr>
            <a:r>
              <a:rPr lang="en-US" altLang="en-US" sz="2000" dirty="0">
                <a:latin typeface="Times New Roman" panose="02020603050405020304" pitchFamily="18" charset="0"/>
                <a:cs typeface="Times New Roman" panose="02020603050405020304" pitchFamily="18" charset="0"/>
              </a:rPr>
              <a:t>By doing this, the project supports using vehicles that are better for the environment.</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Ø"/>
            </a:pPr>
            <a:r>
              <a:rPr lang="en-US" altLang="en-US" sz="2000" dirty="0">
                <a:latin typeface="Times New Roman" panose="02020603050405020304" pitchFamily="18" charset="0"/>
                <a:cs typeface="Times New Roman" panose="02020603050405020304" pitchFamily="18" charset="0"/>
              </a:rPr>
              <a:t>It also shows how technology can help solve environmental problems.</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Ø"/>
            </a:pPr>
            <a:r>
              <a:rPr lang="en-US" altLang="en-US" sz="2000" dirty="0">
                <a:latin typeface="Times New Roman" panose="02020603050405020304" pitchFamily="18" charset="0"/>
                <a:cs typeface="Times New Roman" panose="02020603050405020304" pitchFamily="18" charset="0"/>
              </a:rPr>
              <a:t>Since vehicle emissions cause pollution, this work is very important.</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Ø"/>
            </a:pPr>
            <a:r>
              <a:rPr lang="en-US" altLang="en-US" sz="2000" dirty="0">
                <a:latin typeface="Times New Roman" panose="02020603050405020304" pitchFamily="18" charset="0"/>
                <a:cs typeface="Times New Roman" panose="02020603050405020304" pitchFamily="18" charset="0"/>
              </a:rPr>
              <a:t>Overall, the project helps protect the environment and encourages a greener future.</a:t>
            </a:r>
            <a:endParaRPr lang="en-US" altLang="en-US" sz="2000" dirty="0">
              <a:latin typeface="Times New Roman" panose="02020603050405020304" pitchFamily="18" charset="0"/>
              <a:cs typeface="Times New Roman" panose="02020603050405020304" pitchFamily="18" charset="0"/>
            </a:endParaRPr>
          </a:p>
          <a:p>
            <a:pPr marL="0" indent="0" algn="just">
              <a:lnSpc>
                <a:spcPct val="150000"/>
              </a:lnSpc>
              <a:buNone/>
            </a:pPr>
            <a:endParaRPr lang="en-US"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0800000" flipV="1">
            <a:off x="2496312" y="2487168"/>
            <a:ext cx="6832554" cy="2295144"/>
          </a:xfrm>
        </p:spPr>
        <p:txBody>
          <a:bodyPr>
            <a:normAutofit/>
          </a:bodyPr>
          <a:lstStyle/>
          <a:p>
            <a:r>
              <a:rPr lang="en-US" sz="7200"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THANK YOU </a:t>
            </a:r>
            <a:endParaRPr lang="en-US" sz="7200"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77545" y="609600"/>
            <a:ext cx="8596630" cy="800100"/>
          </a:xfrm>
        </p:spPr>
        <p:txBody>
          <a:bodyPr/>
          <a:p>
            <a:r>
              <a:rPr lang="en-IN" alt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sym typeface="+mn-ea"/>
              </a:rPr>
              <a:t>INTRODUCTION</a:t>
            </a:r>
            <a:endParaRPr lang="en-US" sz="2800"/>
          </a:p>
        </p:txBody>
      </p:sp>
      <p:sp>
        <p:nvSpPr>
          <p:cNvPr id="3" name="Content Placeholder 2"/>
          <p:cNvSpPr>
            <a:spLocks noGrp="1"/>
          </p:cNvSpPr>
          <p:nvPr>
            <p:ph idx="1"/>
          </p:nvPr>
        </p:nvSpPr>
        <p:spPr>
          <a:xfrm>
            <a:off x="677545" y="1410335"/>
            <a:ext cx="8596630" cy="4631055"/>
          </a:xfrm>
        </p:spPr>
        <p:txBody>
          <a:bodyPr>
            <a:normAutofit lnSpcReduction="10000"/>
          </a:bodyPr>
          <a:p>
            <a:r>
              <a:rPr lang="en-US" altLang="en-US" sz="2000">
                <a:latin typeface="Times New Roman" panose="02020603050405020304" pitchFamily="18" charset="0"/>
                <a:cs typeface="Times New Roman" panose="02020603050405020304" pitchFamily="18" charset="0"/>
              </a:rPr>
              <a:t>With the rising concerns over climate change and environmental degradation, reducing greenhouse gas emissions has become a global priority.</a:t>
            </a:r>
            <a:endParaRPr lang="en-US" altLang="en-US" sz="2000">
              <a:latin typeface="Times New Roman" panose="02020603050405020304" pitchFamily="18" charset="0"/>
              <a:cs typeface="Times New Roman" panose="02020603050405020304" pitchFamily="18" charset="0"/>
            </a:endParaRPr>
          </a:p>
          <a:p>
            <a:r>
              <a:rPr lang="en-US" altLang="en-US" sz="2000">
                <a:latin typeface="Times New Roman" panose="02020603050405020304" pitchFamily="18" charset="0"/>
                <a:cs typeface="Times New Roman" panose="02020603050405020304" pitchFamily="18" charset="0"/>
              </a:rPr>
              <a:t>The transportation sector is one of the major contributors to CO2 emissions, particularly through the use of gasoline and diesel-powered vehicles.</a:t>
            </a:r>
            <a:endParaRPr lang="en-US" altLang="en-US" sz="2000">
              <a:latin typeface="Times New Roman" panose="02020603050405020304" pitchFamily="18" charset="0"/>
              <a:cs typeface="Times New Roman" panose="02020603050405020304" pitchFamily="18" charset="0"/>
            </a:endParaRPr>
          </a:p>
          <a:p>
            <a:r>
              <a:rPr lang="en-US" altLang="en-US" sz="2000">
                <a:latin typeface="Times New Roman" panose="02020603050405020304" pitchFamily="18" charset="0"/>
                <a:cs typeface="Times New Roman" panose="02020603050405020304" pitchFamily="18" charset="0"/>
              </a:rPr>
              <a:t>As more data becomes available, applying data science and machine learning offers a powerful way to assess and address these emissions.</a:t>
            </a:r>
            <a:endParaRPr lang="en-US" altLang="en-US" sz="2000">
              <a:latin typeface="Times New Roman" panose="02020603050405020304" pitchFamily="18" charset="0"/>
              <a:cs typeface="Times New Roman" panose="02020603050405020304" pitchFamily="18" charset="0"/>
            </a:endParaRPr>
          </a:p>
          <a:p>
            <a:r>
              <a:rPr lang="en-US" altLang="en-US" sz="2000">
                <a:latin typeface="Times New Roman" panose="02020603050405020304" pitchFamily="18" charset="0"/>
                <a:cs typeface="Times New Roman" panose="02020603050405020304" pitchFamily="18" charset="0"/>
              </a:rPr>
              <a:t>Machine learning models can uncover patterns in vehicle performance and environmental impact that may not be immediately visible through traditional analysis.</a:t>
            </a:r>
            <a:endParaRPr lang="en-US" altLang="en-US" sz="2000">
              <a:latin typeface="Times New Roman" panose="02020603050405020304" pitchFamily="18" charset="0"/>
              <a:cs typeface="Times New Roman" panose="02020603050405020304" pitchFamily="18" charset="0"/>
            </a:endParaRPr>
          </a:p>
          <a:p>
            <a:r>
              <a:rPr lang="en-US" altLang="en-US" sz="2000">
                <a:latin typeface="Times New Roman" panose="02020603050405020304" pitchFamily="18" charset="0"/>
                <a:cs typeface="Times New Roman" panose="02020603050405020304" pitchFamily="18" charset="0"/>
              </a:rPr>
              <a:t>By leveraging historical data, these models can predict emission levels and guide the development of cleaner technologies.</a:t>
            </a:r>
            <a:endParaRPr lang="en-US" altLang="en-US" sz="2000">
              <a:latin typeface="Times New Roman" panose="02020603050405020304" pitchFamily="18" charset="0"/>
              <a:cs typeface="Times New Roman" panose="02020603050405020304" pitchFamily="18" charset="0"/>
            </a:endParaRPr>
          </a:p>
          <a:p>
            <a:r>
              <a:rPr lang="en-US" altLang="en-US" sz="2000">
                <a:latin typeface="Times New Roman" panose="02020603050405020304" pitchFamily="18" charset="0"/>
                <a:cs typeface="Times New Roman" panose="02020603050405020304" pitchFamily="18" charset="0"/>
              </a:rPr>
              <a:t>These tools are helpful not just for researchers and developers, but also for consumers who want to make environmentally friendly choices.</a:t>
            </a:r>
            <a:endParaRPr lang="en-US" altLang="en-US"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LITERATURE SURVEY</a:t>
            </a:r>
            <a:endParaRPr lang="en-IN"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4" name="Rectangle 1"/>
          <p:cNvSpPr>
            <a:spLocks noGrp="1" noChangeArrowheads="1"/>
          </p:cNvSpPr>
          <p:nvPr>
            <p:ph idx="1"/>
          </p:nvPr>
        </p:nvSpPr>
        <p:spPr bwMode="auto">
          <a:xfrm>
            <a:off x="677545" y="1177290"/>
            <a:ext cx="8790305" cy="46494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noAutofit/>
          </a:bodyPr>
          <a:lstStyle/>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Rapid Assessments of Light-Duty Gasoline Vehicle Emissions Using On-Road Remote Sensing and Machine Learning</a:t>
            </a:r>
            <a:endPar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charset="0"/>
              <a:buChar char="Ø"/>
            </a:pPr>
            <a:r>
              <a:rPr lang="en-US" altLang="en-US" sz="2000" b="1" dirty="0">
                <a:ln>
                  <a:noFill/>
                </a:ln>
                <a:solidFill>
                  <a:schemeClr val="tx1"/>
                </a:solidFill>
                <a:effectLst/>
                <a:latin typeface="Times New Roman" panose="02020603050405020304" pitchFamily="18" charset="0"/>
                <a:cs typeface="Times New Roman" panose="02020603050405020304" pitchFamily="18" charset="0"/>
                <a:sym typeface="+mn-ea"/>
              </a:rPr>
              <a:t>Published</a:t>
            </a:r>
            <a:r>
              <a:rPr lang="en-IN" altLang="en-US" sz="2000" b="1" dirty="0">
                <a:ln>
                  <a:noFill/>
                </a:ln>
                <a:solidFill>
                  <a:schemeClr val="tx1"/>
                </a:solidFill>
                <a:effectLst/>
                <a:latin typeface="Times New Roman" panose="02020603050405020304" pitchFamily="18" charset="0"/>
                <a:cs typeface="Times New Roman" panose="02020603050405020304" pitchFamily="18" charset="0"/>
                <a:sym typeface="+mn-ea"/>
              </a:rPr>
              <a:t> Year</a:t>
            </a:r>
            <a:r>
              <a:rPr lang="en-IN" altLang="en-US" sz="2000" dirty="0">
                <a:ln>
                  <a:noFill/>
                </a:ln>
                <a:solidFill>
                  <a:schemeClr val="tx1"/>
                </a:solidFill>
                <a:effectLst/>
                <a:latin typeface="Times New Roman" panose="02020603050405020304" pitchFamily="18" charset="0"/>
                <a:cs typeface="Times New Roman" panose="02020603050405020304" pitchFamily="18" charset="0"/>
                <a:sym typeface="+mn-ea"/>
              </a:rPr>
              <a:t>  </a:t>
            </a:r>
            <a:r>
              <a:rPr lang="en-US" altLang="en-US" sz="2000" dirty="0">
                <a:ln>
                  <a:noFill/>
                </a:ln>
                <a:solidFill>
                  <a:schemeClr val="tx1"/>
                </a:solidFill>
                <a:effectLst/>
                <a:latin typeface="Times New Roman" panose="02020603050405020304" pitchFamily="18" charset="0"/>
                <a:cs typeface="Times New Roman" panose="02020603050405020304" pitchFamily="18" charset="0"/>
                <a:sym typeface="+mn-ea"/>
              </a:rPr>
              <a:t>:</a:t>
            </a:r>
            <a:r>
              <a:rPr lang="en-IN" altLang="en-US" sz="2000" dirty="0">
                <a:ln>
                  <a:noFill/>
                </a:ln>
                <a:solidFill>
                  <a:schemeClr val="tx1"/>
                </a:solidFill>
                <a:effectLst/>
                <a:latin typeface="Times New Roman" panose="02020603050405020304" pitchFamily="18" charset="0"/>
                <a:cs typeface="Times New Roman" panose="02020603050405020304" pitchFamily="18" charset="0"/>
                <a:sym typeface="+mn-ea"/>
              </a:rPr>
              <a:t>  </a:t>
            </a:r>
            <a:r>
              <a:rPr lang="en-US" altLang="en-US" sz="2000" dirty="0">
                <a:ln>
                  <a:noFill/>
                </a:ln>
                <a:solidFill>
                  <a:schemeClr val="tx1"/>
                </a:solidFill>
                <a:effectLst/>
                <a:latin typeface="Times New Roman" panose="02020603050405020304" pitchFamily="18" charset="0"/>
                <a:cs typeface="Times New Roman" panose="02020603050405020304" pitchFamily="18" charset="0"/>
                <a:sym typeface="+mn-ea"/>
              </a:rPr>
              <a:t> 2021</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Authors</a:t>
            </a:r>
            <a:r>
              <a:rPr kumimoji="0" lang="en-IN"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IN"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 M. Alavi, H. W. L. Tse, M. F. K. Bo</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charset="0"/>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paper develops a method to quickly assess emissions from light-duty gasoline vehicles using on-road remote sensing technology combined with machine learning.</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charset="0"/>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approach collects real-time emission data, such as nitrogen oxides, carbon monoxide, and hydrocarbons, from vehicles on the road without requiring direct inspections. </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00000"/>
              </a:lnSpc>
              <a:spcBef>
                <a:spcPct val="0"/>
              </a:spcBef>
              <a:spcAft>
                <a:spcPct val="0"/>
              </a:spcAft>
              <a:buClrTx/>
              <a:buSzTx/>
              <a:buFont typeface="Wingdings" panose="05000000000000000000" charset="0"/>
              <a:buChar char="§"/>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Machine learning algorithms are used to analyze this data and predict emissions accurately, enabling the identification of high-emitting vehicles.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altLang="en-US" sz="2800" b="1">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LITERATURE SURVEY</a:t>
            </a:r>
            <a:br>
              <a:rPr lang="en-IN" altLang="en-US" sz="2800" b="1">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br>
            <a:endParaRPr lang="en-IN" altLang="en-US" sz="2800" b="1">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5" name="Content Placeholder 4"/>
          <p:cNvSpPr>
            <a:spLocks noGrp="1"/>
          </p:cNvSpPr>
          <p:nvPr>
            <p:ph idx="1"/>
          </p:nvPr>
        </p:nvSpPr>
        <p:spPr>
          <a:xfrm>
            <a:off x="677545" y="1456690"/>
            <a:ext cx="8596630" cy="4584700"/>
          </a:xfrm>
        </p:spPr>
        <p:txBody>
          <a:bodyPr/>
          <a:lstStyle/>
          <a:p>
            <a:pPr marL="0" indent="0" algn="just">
              <a:lnSpc>
                <a:spcPct val="100000"/>
              </a:lnSpc>
              <a:buNone/>
            </a:pPr>
            <a:r>
              <a:rPr lang="en-US" altLang="en-US" sz="2100" b="1" dirty="0">
                <a:latin typeface="Times New Roman" panose="02020603050405020304" pitchFamily="18" charset="0"/>
                <a:cs typeface="Times New Roman" panose="02020603050405020304" pitchFamily="18" charset="0"/>
              </a:rPr>
              <a:t>Reducing Vehicle Emissions Using Deep Learning Techniques</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Published Year</a:t>
            </a:r>
            <a:r>
              <a:rPr lang="en-IN" altLang="en-US" sz="2000" dirty="0">
                <a:latin typeface="Times New Roman" panose="02020603050405020304" pitchFamily="18" charset="0"/>
                <a:cs typeface="Times New Roman" panose="02020603050405020304" pitchFamily="18" charset="0"/>
              </a:rPr>
              <a:t>   :   </a:t>
            </a:r>
            <a:r>
              <a:rPr lang="en-US" altLang="en-US" sz="2000" dirty="0">
                <a:latin typeface="Times New Roman" panose="02020603050405020304" pitchFamily="18" charset="0"/>
                <a:cs typeface="Times New Roman" panose="02020603050405020304" pitchFamily="18" charset="0"/>
              </a:rPr>
              <a:t>2022</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Ø"/>
            </a:pPr>
            <a:r>
              <a:rPr lang="en-US" altLang="en-US" sz="2000" b="1" dirty="0">
                <a:latin typeface="Times New Roman" panose="02020603050405020304" pitchFamily="18" charset="0"/>
                <a:cs typeface="Times New Roman" panose="02020603050405020304" pitchFamily="18" charset="0"/>
              </a:rPr>
              <a:t>Authors: </a:t>
            </a:r>
            <a:r>
              <a:rPr lang="en-US" altLang="en-US" sz="2000" dirty="0">
                <a:latin typeface="Times New Roman" panose="02020603050405020304" pitchFamily="18" charset="0"/>
                <a:cs typeface="Times New Roman" panose="02020603050405020304" pitchFamily="18" charset="0"/>
              </a:rPr>
              <a:t>Madhusree Saha, Ravi P. Agarwal</a:t>
            </a:r>
            <a:r>
              <a:rPr lang="en-IN" altLang="en-US" sz="2000" dirty="0">
                <a:latin typeface="Times New Roman" panose="02020603050405020304" pitchFamily="18" charset="0"/>
                <a:cs typeface="Times New Roman" panose="02020603050405020304" pitchFamily="18" charset="0"/>
              </a:rPr>
              <a:t>.</a:t>
            </a:r>
            <a:endParaRPr lang="en-US" altLang="en-US" sz="2000" b="1"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
            </a:pPr>
            <a:r>
              <a:rPr lang="en-US" altLang="en-US" sz="2000" dirty="0">
                <a:latin typeface="Times New Roman" panose="02020603050405020304" pitchFamily="18" charset="0"/>
                <a:cs typeface="Times New Roman" panose="02020603050405020304" pitchFamily="18" charset="0"/>
              </a:rPr>
              <a:t>This paper applies deep learning techniques to predict and reduce vehicle emissions. </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
            </a:pPr>
            <a:r>
              <a:rPr lang="en-US" altLang="en-US" sz="2000" dirty="0">
                <a:latin typeface="Times New Roman" panose="02020603050405020304" pitchFamily="18" charset="0"/>
                <a:cs typeface="Times New Roman" panose="02020603050405020304" pitchFamily="18" charset="0"/>
              </a:rPr>
              <a:t>The authors use a combination of convolutional neural networks (CNN) and long short-term memory (LSTM) networks to develop a robust model for emission prediction. </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rgbClr val="000000"/>
              </a:buClr>
              <a:buFont typeface="Wingdings" panose="05000000000000000000" charset="0"/>
              <a:buChar char="§"/>
            </a:pPr>
            <a:r>
              <a:rPr lang="en-US" altLang="en-US" sz="2000" dirty="0">
                <a:latin typeface="Times New Roman" panose="02020603050405020304" pitchFamily="18" charset="0"/>
                <a:cs typeface="Times New Roman" panose="02020603050405020304" pitchFamily="18" charset="0"/>
              </a:rPr>
              <a:t>The study focuses on how deep learning can improve emission forecasting accuracy by handling large-scale vehicle and environmental data.</a:t>
            </a:r>
            <a:endParaRPr lang="en-US"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839789"/>
            <a:ext cx="8596668" cy="1320800"/>
          </a:xfrm>
        </p:spPr>
        <p:txBody>
          <a:bodyPr/>
          <a:lstStyle/>
          <a:p>
            <a:r>
              <a:rPr lang="en-IN"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LITERATURE SURVEY</a:t>
            </a:r>
            <a:endParaRPr lang="en-IN"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545" y="1789430"/>
            <a:ext cx="8596630" cy="4530725"/>
          </a:xfrm>
        </p:spPr>
        <p:txBody>
          <a:bodyPr/>
          <a:lstStyle/>
          <a:p>
            <a:pPr marL="0" indent="0">
              <a:buNone/>
            </a:pPr>
            <a:r>
              <a:rPr lang="en-US" altLang="en-US" sz="2100" b="1" dirty="0">
                <a:latin typeface="Times New Roman" panose="02020603050405020304" pitchFamily="18" charset="0"/>
                <a:cs typeface="Times New Roman" panose="02020603050405020304" pitchFamily="18" charset="0"/>
              </a:rPr>
              <a:t>CO₂ Emission Rating Using Regression Models and Machine Learning</a:t>
            </a:r>
            <a:endParaRPr lang="en-US" altLang="en-US" sz="2000" dirty="0">
              <a:latin typeface="Times New Roman" panose="02020603050405020304" pitchFamily="18" charset="0"/>
              <a:cs typeface="Times New Roman" panose="02020603050405020304" pitchFamily="18" charset="0"/>
            </a:endParaRPr>
          </a:p>
          <a:p>
            <a:pPr>
              <a:buClr>
                <a:srgbClr val="000000"/>
              </a:buCl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Published Year</a:t>
            </a:r>
            <a:r>
              <a:rPr lang="en-IN" altLang="en-US" sz="2000" dirty="0">
                <a:latin typeface="Times New Roman" panose="02020603050405020304" pitchFamily="18" charset="0"/>
                <a:cs typeface="Times New Roman" panose="02020603050405020304" pitchFamily="18" charset="0"/>
              </a:rPr>
              <a:t>   :    </a:t>
            </a:r>
            <a:r>
              <a:rPr lang="en-US" altLang="en-US" sz="2000" dirty="0">
                <a:latin typeface="Times New Roman" panose="02020603050405020304" pitchFamily="18" charset="0"/>
                <a:cs typeface="Times New Roman" panose="02020603050405020304" pitchFamily="18" charset="0"/>
              </a:rPr>
              <a:t>2023</a:t>
            </a:r>
            <a:endParaRPr lang="en-US" altLang="en-US" sz="2000" dirty="0">
              <a:latin typeface="Times New Roman" panose="02020603050405020304" pitchFamily="18" charset="0"/>
              <a:cs typeface="Times New Roman" panose="02020603050405020304" pitchFamily="18" charset="0"/>
            </a:endParaRPr>
          </a:p>
          <a:p>
            <a:pPr>
              <a:buClr>
                <a:srgbClr val="000000"/>
              </a:buClr>
              <a:buFont typeface="Wingdings" panose="05000000000000000000" charset="0"/>
              <a:buChar char="Ø"/>
            </a:pPr>
            <a:r>
              <a:rPr lang="en-US" altLang="en-US" sz="2000" b="1" dirty="0">
                <a:latin typeface="Times New Roman" panose="02020603050405020304" pitchFamily="18" charset="0"/>
                <a:cs typeface="Times New Roman" panose="02020603050405020304" pitchFamily="18" charset="0"/>
              </a:rPr>
              <a:t>Authors</a:t>
            </a:r>
            <a:r>
              <a:rPr lang="en-US" altLang="en-US" sz="2000" dirty="0">
                <a:latin typeface="Times New Roman" panose="02020603050405020304" pitchFamily="18" charset="0"/>
                <a:cs typeface="Times New Roman" panose="02020603050405020304" pitchFamily="18" charset="0"/>
              </a:rPr>
              <a:t>: M. Salih and R. Zeeshan</a:t>
            </a:r>
            <a:r>
              <a:rPr lang="en-IN" altLang="en-US" sz="2000" dirty="0">
                <a:latin typeface="Times New Roman" panose="02020603050405020304" pitchFamily="18" charset="0"/>
                <a:cs typeface="Times New Roman" panose="02020603050405020304" pitchFamily="18" charset="0"/>
              </a:rPr>
              <a:t>.</a:t>
            </a:r>
            <a:endParaRPr lang="en-US" altLang="en-US" sz="2000" dirty="0">
              <a:latin typeface="Times New Roman" panose="02020603050405020304" pitchFamily="18" charset="0"/>
              <a:cs typeface="Times New Roman" panose="02020603050405020304" pitchFamily="18" charset="0"/>
            </a:endParaRPr>
          </a:p>
          <a:p>
            <a:pPr>
              <a:buClr>
                <a:srgbClr val="000000"/>
              </a:buClr>
              <a:buFont typeface="Wingdings" panose="05000000000000000000" charset="0"/>
              <a:buChar char="§"/>
            </a:pPr>
            <a:r>
              <a:rPr lang="en-US" altLang="en-US" sz="2000" dirty="0">
                <a:latin typeface="Times New Roman" panose="02020603050405020304" pitchFamily="18" charset="0"/>
                <a:cs typeface="Times New Roman" panose="02020603050405020304" pitchFamily="18" charset="0"/>
              </a:rPr>
              <a:t>This paper investigates the use of regression models and machine learning to rate CO₂ emissions in different types of vehicles.</a:t>
            </a:r>
            <a:endParaRPr lang="en-US" altLang="en-US" sz="2000" dirty="0">
              <a:latin typeface="Times New Roman" panose="02020603050405020304" pitchFamily="18" charset="0"/>
              <a:cs typeface="Times New Roman" panose="02020603050405020304" pitchFamily="18" charset="0"/>
            </a:endParaRPr>
          </a:p>
          <a:p>
            <a:pPr>
              <a:buClr>
                <a:srgbClr val="000000"/>
              </a:buClr>
              <a:buFont typeface="Wingdings" panose="05000000000000000000" charset="0"/>
              <a:buChar char="§"/>
            </a:pPr>
            <a:r>
              <a:rPr lang="en-US" altLang="en-US" sz="2000" dirty="0">
                <a:latin typeface="Times New Roman" panose="02020603050405020304" pitchFamily="18" charset="0"/>
                <a:cs typeface="Times New Roman" panose="02020603050405020304" pitchFamily="18" charset="0"/>
              </a:rPr>
              <a:t>It introduces a novel hybrid regression model that combines traditional linear regression with random forest predictions to achieve a more robust and reliable emission rating system. </a:t>
            </a:r>
            <a:endParaRPr lang="en-US" altLang="en-US" sz="2000" dirty="0">
              <a:latin typeface="Times New Roman" panose="02020603050405020304" pitchFamily="18" charset="0"/>
              <a:cs typeface="Times New Roman" panose="02020603050405020304" pitchFamily="18" charset="0"/>
            </a:endParaRPr>
          </a:p>
          <a:p>
            <a:pPr>
              <a:buClr>
                <a:srgbClr val="000000"/>
              </a:buClr>
              <a:buFont typeface="Wingdings" panose="05000000000000000000" charset="0"/>
              <a:buChar char="§"/>
            </a:pPr>
            <a:r>
              <a:rPr lang="en-US" altLang="en-US" sz="2000" dirty="0">
                <a:latin typeface="Times New Roman" panose="02020603050405020304" pitchFamily="18" charset="0"/>
                <a:cs typeface="Times New Roman" panose="02020603050405020304" pitchFamily="18" charset="0"/>
              </a:rPr>
              <a:t>The model is applied to a diverse dataset of passenger cars and trucks</a:t>
            </a:r>
            <a:r>
              <a:rPr lang="en-IN" altLang="en-US" sz="2000" dirty="0">
                <a:latin typeface="Times New Roman" panose="02020603050405020304" pitchFamily="18" charset="0"/>
                <a:cs typeface="Times New Roman" panose="02020603050405020304" pitchFamily="18" charset="0"/>
              </a:rPr>
              <a:t>.</a:t>
            </a:r>
            <a:endParaRPr lang="en-IN"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LITERATURE SURVEY</a:t>
            </a:r>
            <a:r>
              <a:rPr lang="en-IN" alt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endParaRPr lang="en-IN" alt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graphicFrame>
        <p:nvGraphicFramePr>
          <p:cNvPr id="8" name="Content Placeholder 7"/>
          <p:cNvGraphicFramePr>
            <a:graphicFrameLocks noGrp="1"/>
          </p:cNvGraphicFramePr>
          <p:nvPr>
            <p:ph idx="1"/>
            <p:custDataLst>
              <p:tags r:id="rId1"/>
            </p:custDataLst>
          </p:nvPr>
        </p:nvGraphicFramePr>
        <p:xfrm>
          <a:off x="677545" y="1201420"/>
          <a:ext cx="8191500" cy="5516880"/>
        </p:xfrm>
        <a:graphic>
          <a:graphicData uri="http://schemas.openxmlformats.org/drawingml/2006/table">
            <a:tbl>
              <a:tblPr firstRow="1" bandRow="1">
                <a:tableStyleId>{5C22544A-7EE6-4342-B048-85BDC9FD1C3A}</a:tableStyleId>
              </a:tblPr>
              <a:tblGrid>
                <a:gridCol w="1601470"/>
                <a:gridCol w="2196465"/>
                <a:gridCol w="2196465"/>
                <a:gridCol w="2197100"/>
              </a:tblGrid>
              <a:tr h="365760">
                <a:tc>
                  <a:txBody>
                    <a:bodyPr/>
                    <a:lstStyle/>
                    <a:p>
                      <a:r>
                        <a:rPr lang="en-US" dirty="0"/>
                        <a:t>S.NO</a:t>
                      </a:r>
                      <a:endParaRPr lang="en-IN" dirty="0"/>
                    </a:p>
                  </a:txBody>
                  <a:tcPr/>
                </a:tc>
                <a:tc>
                  <a:txBody>
                    <a:bodyPr/>
                    <a:lstStyle/>
                    <a:p>
                      <a:r>
                        <a:rPr lang="en-US" dirty="0"/>
                        <a:t>TITLE</a:t>
                      </a:r>
                      <a:endParaRPr lang="en-IN" dirty="0"/>
                    </a:p>
                  </a:txBody>
                  <a:tcPr/>
                </a:tc>
                <a:tc>
                  <a:txBody>
                    <a:bodyPr/>
                    <a:lstStyle/>
                    <a:p>
                      <a:r>
                        <a:rPr lang="en-US" dirty="0"/>
                        <a:t>AUTHOR’S NAME</a:t>
                      </a:r>
                      <a:endParaRPr lang="en-IN" dirty="0"/>
                    </a:p>
                  </a:txBody>
                  <a:tcPr/>
                </a:tc>
                <a:tc>
                  <a:txBody>
                    <a:bodyPr/>
                    <a:lstStyle/>
                    <a:p>
                      <a:r>
                        <a:rPr lang="en-US" dirty="0"/>
                        <a:t>YEAR</a:t>
                      </a:r>
                      <a:endParaRPr lang="en-IN" dirty="0"/>
                    </a:p>
                  </a:txBody>
                  <a:tcPr/>
                </a:tc>
              </a:tr>
              <a:tr h="2225040">
                <a:tc>
                  <a:txBody>
                    <a:bodyPr/>
                    <a:lstStyle/>
                    <a:p>
                      <a:r>
                        <a:rPr lang="en-US" dirty="0"/>
                        <a:t>1</a:t>
                      </a:r>
                      <a:endParaRPr lang="en-IN" dirty="0"/>
                    </a:p>
                  </a:txBody>
                  <a:tcPr/>
                </a:tc>
                <a:tc>
                  <a:txBody>
                    <a:bodyPr/>
                    <a:lstStyle/>
                    <a:p>
                      <a:pPr algn="l"/>
                      <a:r>
                        <a:rPr lang="en-IN" altLang="en-US" sz="2000" b="0" dirty="0">
                          <a:ln>
                            <a:noFill/>
                          </a:ln>
                          <a:solidFill>
                            <a:schemeClr val="tx1"/>
                          </a:solidFill>
                          <a:effectLst/>
                          <a:latin typeface="Times New Roman" panose="02020603050405020304" pitchFamily="18" charset="0"/>
                          <a:cs typeface="Times New Roman" panose="02020603050405020304" pitchFamily="18" charset="0"/>
                        </a:rPr>
                        <a:t>Rapid Assessments of Light-Duty Gasoline Vehicle Emissions Using On-Road Remote Sensing and Machine Learning</a:t>
                      </a:r>
                      <a:endParaRPr lang="en-IN" altLang="en-US" sz="2000" b="0" dirty="0">
                        <a:ln>
                          <a:noFill/>
                        </a:ln>
                        <a:solidFill>
                          <a:schemeClr val="tx1"/>
                        </a:solidFill>
                        <a:effectLst/>
                        <a:latin typeface="Times New Roman" panose="02020603050405020304" pitchFamily="18" charset="0"/>
                        <a:cs typeface="Times New Roman" panose="02020603050405020304" pitchFamily="18" charset="0"/>
                      </a:endParaRPr>
                    </a:p>
                  </a:txBody>
                  <a:tcPr/>
                </a:tc>
                <a:tc>
                  <a:txBody>
                    <a:bodyPr/>
                    <a:lstStyle/>
                    <a:p>
                      <a:r>
                        <a:rPr lang="en-IN" sz="2000" dirty="0">
                          <a:latin typeface="Times New Roman" panose="02020603050405020304" pitchFamily="18" charset="0"/>
                          <a:cs typeface="Times New Roman" panose="02020603050405020304" pitchFamily="18" charset="0"/>
                        </a:rPr>
                        <a:t> L.M.Alavi ,</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H.W.L.Tse,M.F.KBo</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latin typeface="Times New Roman" panose="02020603050405020304" pitchFamily="18" charset="0"/>
                          <a:cs typeface="Times New Roman" panose="02020603050405020304" pitchFamily="18" charset="0"/>
                        </a:rPr>
                        <a:t>202</a:t>
                      </a:r>
                      <a:r>
                        <a:rPr lang="en-IN" altLang="en-US" sz="2000" dirty="0">
                          <a:latin typeface="Times New Roman" panose="02020603050405020304" pitchFamily="18" charset="0"/>
                          <a:cs typeface="Times New Roman" panose="02020603050405020304" pitchFamily="18" charset="0"/>
                        </a:rPr>
                        <a:t>1</a:t>
                      </a:r>
                      <a:endParaRPr lang="en-IN" altLang="en-US" sz="2000" dirty="0">
                        <a:latin typeface="Times New Roman" panose="02020603050405020304" pitchFamily="18" charset="0"/>
                        <a:cs typeface="Times New Roman" panose="02020603050405020304" pitchFamily="18" charset="0"/>
                      </a:endParaRPr>
                    </a:p>
                  </a:txBody>
                  <a:tcPr/>
                </a:tc>
              </a:tr>
              <a:tr h="1310640">
                <a:tc>
                  <a:txBody>
                    <a:bodyPr/>
                    <a:lstStyle/>
                    <a:p>
                      <a:r>
                        <a:rPr lang="en-US" dirty="0"/>
                        <a:t>2</a:t>
                      </a:r>
                      <a:endParaRPr lang="en-IN" dirty="0"/>
                    </a:p>
                  </a:txBody>
                  <a:tcPr/>
                </a:tc>
                <a:tc>
                  <a:txBody>
                    <a:bodyPr/>
                    <a:lstStyle/>
                    <a:p>
                      <a:r>
                        <a:rPr lang="en-IN" sz="2000" dirty="0">
                          <a:latin typeface="Times New Roman" panose="02020603050405020304" pitchFamily="18" charset="0"/>
                          <a:cs typeface="Times New Roman" panose="02020603050405020304" pitchFamily="18" charset="0"/>
                        </a:rPr>
                        <a:t>Reducing Vechicle Emissions Using Deep Learning Techniques.</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 Madhusree Saha,</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   Ravi P.Agarwal</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US" sz="2000" dirty="0">
                          <a:latin typeface="Times New Roman" panose="02020603050405020304" pitchFamily="18" charset="0"/>
                          <a:cs typeface="Times New Roman" panose="02020603050405020304" pitchFamily="18" charset="0"/>
                        </a:rPr>
                        <a:t>202</a:t>
                      </a:r>
                      <a:r>
                        <a:rPr lang="en-IN" altLang="en-US" sz="2000" dirty="0">
                          <a:latin typeface="Times New Roman" panose="02020603050405020304" pitchFamily="18" charset="0"/>
                          <a:cs typeface="Times New Roman" panose="02020603050405020304" pitchFamily="18" charset="0"/>
                        </a:rPr>
                        <a:t>2</a:t>
                      </a:r>
                      <a:endParaRPr lang="en-IN" altLang="en-US" sz="2000" dirty="0">
                        <a:latin typeface="Times New Roman" panose="02020603050405020304" pitchFamily="18" charset="0"/>
                        <a:cs typeface="Times New Roman" panose="02020603050405020304" pitchFamily="18" charset="0"/>
                      </a:endParaRPr>
                    </a:p>
                  </a:txBody>
                  <a:tcPr/>
                </a:tc>
              </a:tr>
              <a:tr h="1615440">
                <a:tc>
                  <a:txBody>
                    <a:bodyPr/>
                    <a:lstStyle/>
                    <a:p>
                      <a:r>
                        <a:rPr lang="en-US" dirty="0"/>
                        <a:t>3</a:t>
                      </a:r>
                      <a:endParaRPr lang="en-IN" dirty="0"/>
                    </a:p>
                  </a:txBody>
                  <a:tcPr/>
                </a:tc>
                <a:tc>
                  <a:txBody>
                    <a:bodyPr/>
                    <a:lstStyle/>
                    <a:p>
                      <a:r>
                        <a:rPr lang="en-IN" sz="2000" dirty="0">
                          <a:latin typeface="Times New Roman" panose="02020603050405020304" pitchFamily="18" charset="0"/>
                          <a:cs typeface="Times New Roman" panose="02020603050405020304" pitchFamily="18" charset="0"/>
                        </a:rPr>
                        <a:t>CO2 Emission Rating Using Regression Models and Machine Learning</a:t>
                      </a:r>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 M.Salih and</a:t>
                      </a:r>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   R.Zeeshan</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IN" altLang="en-US" sz="2000" dirty="0">
                          <a:latin typeface="Times New Roman" panose="02020603050405020304" pitchFamily="18" charset="0"/>
                          <a:cs typeface="Times New Roman" panose="02020603050405020304" pitchFamily="18" charset="0"/>
                        </a:rPr>
                        <a:t>2023</a:t>
                      </a:r>
                      <a:endParaRPr lang="en-IN" altLang="en-US" sz="2000" dirty="0">
                        <a:latin typeface="Times New Roman" panose="02020603050405020304" pitchFamily="18" charset="0"/>
                        <a:cs typeface="Times New Roman" panose="02020603050405020304" pitchFamily="18" charset="0"/>
                      </a:endParaRPr>
                    </a:p>
                  </a:txBody>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545" y="917575"/>
            <a:ext cx="8596630" cy="1012825"/>
          </a:xfrm>
        </p:spPr>
        <p:txBody>
          <a:bodyPr/>
          <a:lstStyle/>
          <a:p>
            <a:r>
              <a:rPr 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PROBLEM STATEMENT</a:t>
            </a:r>
            <a:r>
              <a:rPr lang="en-IN" alt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a:t>
            </a:r>
            <a:endParaRPr lang="en-IN" altLang="en-US" sz="2800" b="1" dirty="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4" y="1563329"/>
            <a:ext cx="8596668" cy="3991898"/>
          </a:xfrm>
        </p:spPr>
        <p:txBody>
          <a:bodyPr>
            <a:normAutofit/>
          </a:bodyPr>
          <a:lstStyle/>
          <a:p>
            <a:pPr marL="0" indent="0">
              <a:buNone/>
            </a:pPr>
            <a:endParaRPr lang="en-US" dirty="0"/>
          </a:p>
          <a:p>
            <a:pPr algn="just">
              <a:lnSpc>
                <a:spcPct val="100000"/>
              </a:lnSpc>
              <a:buClr>
                <a:schemeClr val="tx1"/>
              </a:buClr>
              <a:buFont typeface="Wingdings" panose="05000000000000000000" pitchFamily="2" charset="2"/>
              <a:buChar char="Ø"/>
            </a:pPr>
            <a:r>
              <a:rPr lang="en-US" altLang="en-US" sz="2000" dirty="0">
                <a:latin typeface="Times New Roman" panose="02020603050405020304" pitchFamily="18" charset="0"/>
                <a:cs typeface="Times New Roman" panose="02020603050405020304" pitchFamily="18" charset="0"/>
              </a:rPr>
              <a:t>The environment suffers from pollution, it’s important for consumers to understand vehicle emissions</a:t>
            </a:r>
            <a:r>
              <a:rPr lang="en-IN" altLang="en-US" sz="2000" dirty="0">
                <a:latin typeface="Times New Roman" panose="02020603050405020304" pitchFamily="18" charset="0"/>
                <a:cs typeface="Times New Roman" panose="02020603050405020304" pitchFamily="18" charset="0"/>
              </a:rPr>
              <a:t>.</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chemeClr val="tx1"/>
              </a:buClr>
              <a:buFont typeface="Wingdings" panose="05000000000000000000" pitchFamily="2" charset="2"/>
              <a:buChar char="Ø"/>
            </a:pPr>
            <a:r>
              <a:rPr lang="en-US" altLang="en-US" sz="2000" dirty="0">
                <a:latin typeface="Times New Roman" panose="02020603050405020304" pitchFamily="18" charset="0"/>
                <a:cs typeface="Times New Roman" panose="02020603050405020304" pitchFamily="18" charset="0"/>
              </a:rPr>
              <a:t>There is a lack of accessible tools to evaluate the environmental impact of vehicles.</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chemeClr val="tx1"/>
              </a:buClr>
              <a:buFont typeface="Wingdings" panose="05000000000000000000" pitchFamily="2" charset="2"/>
              <a:buChar char="Ø"/>
            </a:pPr>
            <a:r>
              <a:rPr lang="en-US" altLang="en-US" sz="2000" dirty="0">
                <a:latin typeface="Times New Roman" panose="02020603050405020304" pitchFamily="18" charset="0"/>
                <a:cs typeface="Times New Roman" panose="02020603050405020304" pitchFamily="18" charset="0"/>
              </a:rPr>
              <a:t>Many regions still lack strong enough incentives (financial or otherwise) to encourage consumers to purchase low-emission or zero-emission vehicles.</a:t>
            </a:r>
            <a:endParaRPr lang="en-US" altLang="en-US" sz="2000" dirty="0">
              <a:latin typeface="Times New Roman" panose="02020603050405020304" pitchFamily="18" charset="0"/>
              <a:cs typeface="Times New Roman" panose="02020603050405020304" pitchFamily="18" charset="0"/>
            </a:endParaRPr>
          </a:p>
          <a:p>
            <a:pPr algn="just">
              <a:lnSpc>
                <a:spcPct val="100000"/>
              </a:lnSpc>
              <a:buClr>
                <a:schemeClr val="tx1"/>
              </a:buClr>
              <a:buFont typeface="Wingdings" panose="05000000000000000000" pitchFamily="2" charset="2"/>
              <a:buChar char="Ø"/>
            </a:pPr>
            <a:r>
              <a:rPr lang="en-US" altLang="en-US" sz="2000" dirty="0">
                <a:latin typeface="Times New Roman" panose="02020603050405020304" pitchFamily="18" charset="0"/>
                <a:cs typeface="Times New Roman" panose="02020603050405020304" pitchFamily="18" charset="0"/>
              </a:rPr>
              <a:t>The rising levels of air pollution from vehicle emissions are directly linked to health problems, particularly in urban areas, creating an urgent need for solutions to reduce vehicular pollution.</a:t>
            </a:r>
            <a:endParaRPr lang="en-US" altLang="en-US" sz="2000" dirty="0">
              <a:latin typeface="Times New Roman" panose="02020603050405020304" pitchFamily="18" charset="0"/>
              <a:cs typeface="Times New Roman" panose="02020603050405020304" pitchFamily="18" charset="0"/>
            </a:endParaRPr>
          </a:p>
          <a:p>
            <a:pPr>
              <a:buClr>
                <a:schemeClr val="tx1"/>
              </a:buClr>
              <a:buFont typeface="Wingdings" panose="05000000000000000000" pitchFamily="2" charset="2"/>
              <a:buChar char="Ø"/>
            </a:pPr>
            <a:endParaRPr lang="en-US" altLang="en-US" sz="2000" dirty="0">
              <a:latin typeface="Times New Roman" panose="02020603050405020304" pitchFamily="18" charset="0"/>
              <a:cs typeface="Times New Roman" panose="02020603050405020304" pitchFamily="18" charset="0"/>
            </a:endParaRPr>
          </a:p>
          <a:p>
            <a:endParaRPr lang="en-US" altLang="en-US" sz="2200" dirty="0">
              <a:latin typeface="Times New Roman" panose="02020603050405020304" pitchFamily="18" charset="0"/>
              <a:cs typeface="Times New Roman" panose="02020603050405020304" pitchFamily="18" charset="0"/>
            </a:endParaRPr>
          </a:p>
          <a:p>
            <a:pPr marL="0" indent="0">
              <a:buNone/>
            </a:pPr>
            <a:endParaRPr lang="en-US" altLang="en-US" sz="2200" dirty="0">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TABLE_ENDDRAG_ORIGIN_RECT" val="645*397"/>
  <p:tag name="TABLE_ENDDRAG_RECT" val="53*94*645*397"/>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9765</Words>
  <Application>WPS Presentation</Application>
  <PresentationFormat>Widescreen</PresentationFormat>
  <Paragraphs>233</Paragraphs>
  <Slides>31</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31</vt:i4>
      </vt:variant>
    </vt:vector>
  </HeadingPairs>
  <TitlesOfParts>
    <vt:vector size="43" baseType="lpstr">
      <vt:lpstr>Arial</vt:lpstr>
      <vt:lpstr>SimSun</vt:lpstr>
      <vt:lpstr>Wingdings</vt:lpstr>
      <vt:lpstr>Wingdings 3</vt:lpstr>
      <vt:lpstr>Arial</vt:lpstr>
      <vt:lpstr>Times New Roman</vt:lpstr>
      <vt:lpstr>Wingdings</vt:lpstr>
      <vt:lpstr>Microsoft YaHei</vt:lpstr>
      <vt:lpstr>Arial Unicode MS</vt:lpstr>
      <vt:lpstr>Trebuchet MS</vt:lpstr>
      <vt:lpstr>Calibri</vt:lpstr>
      <vt:lpstr>Facet</vt:lpstr>
      <vt:lpstr>A Machine Learning Based Approach For CO2 Emission Rating Of Vechicles Using Data Science</vt:lpstr>
      <vt:lpstr>AGENDA</vt:lpstr>
      <vt:lpstr>ABSTRACT</vt:lpstr>
      <vt:lpstr>INTRODUCTION</vt:lpstr>
      <vt:lpstr>LITERATURE SURVEY</vt:lpstr>
      <vt:lpstr>LITERATURE SURVEY </vt:lpstr>
      <vt:lpstr>LITERATURE SURVEY</vt:lpstr>
      <vt:lpstr>LITERATURE SURVEY </vt:lpstr>
      <vt:lpstr>PROBLEM STATEMENT </vt:lpstr>
      <vt:lpstr>EXISTING SYSTEM </vt:lpstr>
      <vt:lpstr>Disadvantages of Existing System</vt:lpstr>
      <vt:lpstr>PROPOSED SYSTEM : </vt:lpstr>
      <vt:lpstr>Advantages of Proposed System</vt:lpstr>
      <vt:lpstr>SYSTEM REQUIREMENTS</vt:lpstr>
      <vt:lpstr>SOFTWARE  REQUIREMENTS</vt:lpstr>
      <vt:lpstr> SYSTEM DESIGN                                                             SYSTEM  ARCHITECHTURE  :</vt:lpstr>
      <vt:lpstr>UML DIAGRAMS CLASS DIAGRAM</vt:lpstr>
      <vt:lpstr>USECASE DIAGRAM</vt:lpstr>
      <vt:lpstr>ACTIVITY DIAGRAM</vt:lpstr>
      <vt:lpstr>SEQUENCE DIAGRAM</vt:lpstr>
      <vt:lpstr>DATA FLOW DIAGRAM</vt:lpstr>
      <vt:lpstr>CODING &amp; IMPLEMENTATION</vt:lpstr>
      <vt:lpstr>RESULTS</vt:lpstr>
      <vt:lpstr>PowerPoint 演示文稿</vt:lpstr>
      <vt:lpstr>PowerPoint 演示文稿</vt:lpstr>
      <vt:lpstr>PowerPoint 演示文稿</vt:lpstr>
      <vt:lpstr>PowerPoint 演示文稿</vt:lpstr>
      <vt:lpstr>PowerPoint 演示文稿</vt:lpstr>
      <vt:lpstr>PowerPoint 演示文稿</vt:lpstr>
      <vt:lpstr>CONCLUSION</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INDUSTRY ORIENTED MINI PROJECT(IOMP)</dc:title>
  <dc:creator>Mahesh Are</dc:creator>
  <cp:lastModifiedBy>Konukati</cp:lastModifiedBy>
  <cp:revision>37</cp:revision>
  <dcterms:created xsi:type="dcterms:W3CDTF">2024-05-29T15:55:00Z</dcterms:created>
  <dcterms:modified xsi:type="dcterms:W3CDTF">2025-06-06T10:41:27Z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71064D77B1E54704943B9AD719BC1737_12</vt:lpwstr>
  </property>
  <property fmtid="{D5CDD505-2E9C-101B-9397-08002B2CF9AE}" pid="3" name="KSOProductBuildVer">
    <vt:lpwstr>1033-12.2.0.21179</vt:lpwstr>
  </property>
</Properties>
</file>

<file path=docProps/thumbnail.jpeg>
</file>